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6" r:id="rId2"/>
    <p:sldId id="282" r:id="rId3"/>
    <p:sldId id="283" r:id="rId4"/>
    <p:sldId id="288" r:id="rId5"/>
    <p:sldId id="290" r:id="rId6"/>
    <p:sldId id="291" r:id="rId7"/>
    <p:sldId id="292" r:id="rId8"/>
    <p:sldId id="284" r:id="rId9"/>
    <p:sldId id="303" r:id="rId10"/>
    <p:sldId id="285" r:id="rId11"/>
    <p:sldId id="286" r:id="rId12"/>
    <p:sldId id="293" r:id="rId13"/>
    <p:sldId id="294" r:id="rId14"/>
    <p:sldId id="300" r:id="rId15"/>
    <p:sldId id="296" r:id="rId16"/>
    <p:sldId id="301" r:id="rId17"/>
    <p:sldId id="297" r:id="rId18"/>
    <p:sldId id="295" r:id="rId19"/>
    <p:sldId id="298" r:id="rId20"/>
    <p:sldId id="302" r:id="rId21"/>
    <p:sldId id="28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A9D4"/>
    <a:srgbClr val="67A4D2"/>
    <a:srgbClr val="0070C0"/>
    <a:srgbClr val="1271B9"/>
    <a:srgbClr val="FF9900"/>
    <a:srgbClr val="1F2EBF"/>
    <a:srgbClr val="FECA3E"/>
    <a:srgbClr val="178FD9"/>
    <a:srgbClr val="438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28" autoAdjust="0"/>
    <p:restoredTop sz="94660"/>
  </p:normalViewPr>
  <p:slideViewPr>
    <p:cSldViewPr snapToGrid="0">
      <p:cViewPr varScale="1">
        <p:scale>
          <a:sx n="63" d="100"/>
          <a:sy n="63" d="100"/>
        </p:scale>
        <p:origin x="5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26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e_kyalo@outlook.com" userId="6333e0cc47e6c9d3" providerId="LiveId" clId="{AA2D36DF-3DFD-4004-B8EF-AAA646B55DBA}"/>
    <pc:docChg chg="undo custSel addSld delSld modSld">
      <pc:chgData name="rose_kyalo@outlook.com" userId="6333e0cc47e6c9d3" providerId="LiveId" clId="{AA2D36DF-3DFD-4004-B8EF-AAA646B55DBA}" dt="2021-11-25T20:18:23.976" v="1066" actId="20577"/>
      <pc:docMkLst>
        <pc:docMk/>
      </pc:docMkLst>
      <pc:sldChg chg="modSp mod">
        <pc:chgData name="rose_kyalo@outlook.com" userId="6333e0cc47e6c9d3" providerId="LiveId" clId="{AA2D36DF-3DFD-4004-B8EF-AAA646B55DBA}" dt="2021-11-25T20:18:23.976" v="1066" actId="20577"/>
        <pc:sldMkLst>
          <pc:docMk/>
          <pc:sldMk cId="2693707717" sldId="256"/>
        </pc:sldMkLst>
        <pc:spChg chg="mod">
          <ac:chgData name="rose_kyalo@outlook.com" userId="6333e0cc47e6c9d3" providerId="LiveId" clId="{AA2D36DF-3DFD-4004-B8EF-AAA646B55DBA}" dt="2021-11-25T08:27:48.860" v="199" actId="20577"/>
          <ac:spMkLst>
            <pc:docMk/>
            <pc:sldMk cId="2693707717" sldId="256"/>
            <ac:spMk id="2" creationId="{00000000-0000-0000-0000-000000000000}"/>
          </ac:spMkLst>
        </pc:spChg>
        <pc:spChg chg="mod">
          <ac:chgData name="rose_kyalo@outlook.com" userId="6333e0cc47e6c9d3" providerId="LiveId" clId="{AA2D36DF-3DFD-4004-B8EF-AAA646B55DBA}" dt="2021-11-25T20:18:23.976" v="1066" actId="20577"/>
          <ac:spMkLst>
            <pc:docMk/>
            <pc:sldMk cId="2693707717" sldId="256"/>
            <ac:spMk id="3" creationId="{00000000-0000-0000-0000-000000000000}"/>
          </ac:spMkLst>
        </pc:spChg>
      </pc:sldChg>
      <pc:sldChg chg="modSp new mod">
        <pc:chgData name="rose_kyalo@outlook.com" userId="6333e0cc47e6c9d3" providerId="LiveId" clId="{AA2D36DF-3DFD-4004-B8EF-AAA646B55DBA}" dt="2021-11-25T08:32:54.759" v="411" actId="20577"/>
        <pc:sldMkLst>
          <pc:docMk/>
          <pc:sldMk cId="275176516" sldId="257"/>
        </pc:sldMkLst>
        <pc:spChg chg="mod">
          <ac:chgData name="rose_kyalo@outlook.com" userId="6333e0cc47e6c9d3" providerId="LiveId" clId="{AA2D36DF-3DFD-4004-B8EF-AAA646B55DBA}" dt="2021-11-25T08:30:26.792" v="309" actId="14100"/>
          <ac:spMkLst>
            <pc:docMk/>
            <pc:sldMk cId="275176516" sldId="257"/>
            <ac:spMk id="2" creationId="{D06503D1-FCB8-4848-86A8-2F0E80253F87}"/>
          </ac:spMkLst>
        </pc:spChg>
        <pc:spChg chg="mod">
          <ac:chgData name="rose_kyalo@outlook.com" userId="6333e0cc47e6c9d3" providerId="LiveId" clId="{AA2D36DF-3DFD-4004-B8EF-AAA646B55DBA}" dt="2021-11-25T08:32:54.759" v="411" actId="20577"/>
          <ac:spMkLst>
            <pc:docMk/>
            <pc:sldMk cId="275176516" sldId="257"/>
            <ac:spMk id="3" creationId="{2CCB6734-03B5-4C06-BA1A-6E936D3FAF2B}"/>
          </ac:spMkLst>
        </pc:spChg>
      </pc:sldChg>
      <pc:sldChg chg="modSp new mod">
        <pc:chgData name="rose_kyalo@outlook.com" userId="6333e0cc47e6c9d3" providerId="LiveId" clId="{AA2D36DF-3DFD-4004-B8EF-AAA646B55DBA}" dt="2021-11-25T09:01:35.966" v="1062" actId="20577"/>
        <pc:sldMkLst>
          <pc:docMk/>
          <pc:sldMk cId="2644051382" sldId="258"/>
        </pc:sldMkLst>
        <pc:spChg chg="mod">
          <ac:chgData name="rose_kyalo@outlook.com" userId="6333e0cc47e6c9d3" providerId="LiveId" clId="{AA2D36DF-3DFD-4004-B8EF-AAA646B55DBA}" dt="2021-11-25T08:34:29.494" v="438" actId="20577"/>
          <ac:spMkLst>
            <pc:docMk/>
            <pc:sldMk cId="2644051382" sldId="258"/>
            <ac:spMk id="2" creationId="{F6EAF8E2-2197-4942-8278-AEF8950AA8A1}"/>
          </ac:spMkLst>
        </pc:spChg>
        <pc:spChg chg="mod">
          <ac:chgData name="rose_kyalo@outlook.com" userId="6333e0cc47e6c9d3" providerId="LiveId" clId="{AA2D36DF-3DFD-4004-B8EF-AAA646B55DBA}" dt="2021-11-25T09:01:35.966" v="1062" actId="20577"/>
          <ac:spMkLst>
            <pc:docMk/>
            <pc:sldMk cId="2644051382" sldId="258"/>
            <ac:spMk id="3" creationId="{1EA62C83-7895-4BD1-B269-FB71D6C6D088}"/>
          </ac:spMkLst>
        </pc:spChg>
      </pc:sldChg>
      <pc:sldChg chg="modSp new mod">
        <pc:chgData name="rose_kyalo@outlook.com" userId="6333e0cc47e6c9d3" providerId="LiveId" clId="{AA2D36DF-3DFD-4004-B8EF-AAA646B55DBA}" dt="2021-11-25T08:59:55.432" v="989" actId="15"/>
        <pc:sldMkLst>
          <pc:docMk/>
          <pc:sldMk cId="1687345957" sldId="259"/>
        </pc:sldMkLst>
        <pc:spChg chg="mod">
          <ac:chgData name="rose_kyalo@outlook.com" userId="6333e0cc47e6c9d3" providerId="LiveId" clId="{AA2D36DF-3DFD-4004-B8EF-AAA646B55DBA}" dt="2021-11-25T08:56:34.391" v="806" actId="20577"/>
          <ac:spMkLst>
            <pc:docMk/>
            <pc:sldMk cId="1687345957" sldId="259"/>
            <ac:spMk id="2" creationId="{9EA010B0-AA0C-431D-9E4F-B831F3A06B17}"/>
          </ac:spMkLst>
        </pc:spChg>
        <pc:spChg chg="mod">
          <ac:chgData name="rose_kyalo@outlook.com" userId="6333e0cc47e6c9d3" providerId="LiveId" clId="{AA2D36DF-3DFD-4004-B8EF-AAA646B55DBA}" dt="2021-11-25T08:59:55.432" v="989" actId="15"/>
          <ac:spMkLst>
            <pc:docMk/>
            <pc:sldMk cId="1687345957" sldId="259"/>
            <ac:spMk id="3" creationId="{CE942E56-41E4-45A5-B42B-CAEFD92B91AA}"/>
          </ac:spMkLst>
        </pc:spChg>
      </pc:sldChg>
      <pc:sldChg chg="del">
        <pc:chgData name="rose_kyalo@outlook.com" userId="6333e0cc47e6c9d3" providerId="LiveId" clId="{AA2D36DF-3DFD-4004-B8EF-AAA646B55DBA}" dt="2021-11-25T08:23:17.096" v="56" actId="47"/>
        <pc:sldMkLst>
          <pc:docMk/>
          <pc:sldMk cId="413287888" sldId="261"/>
        </pc:sldMkLst>
      </pc:sldChg>
      <pc:sldChg chg="del">
        <pc:chgData name="rose_kyalo@outlook.com" userId="6333e0cc47e6c9d3" providerId="LiveId" clId="{AA2D36DF-3DFD-4004-B8EF-AAA646B55DBA}" dt="2021-11-25T08:23:17.426" v="57" actId="47"/>
        <pc:sldMkLst>
          <pc:docMk/>
          <pc:sldMk cId="609393855" sldId="262"/>
        </pc:sldMkLst>
      </pc:sldChg>
      <pc:sldChg chg="del">
        <pc:chgData name="rose_kyalo@outlook.com" userId="6333e0cc47e6c9d3" providerId="LiveId" clId="{AA2D36DF-3DFD-4004-B8EF-AAA646B55DBA}" dt="2021-11-25T08:23:18.037" v="59" actId="47"/>
        <pc:sldMkLst>
          <pc:docMk/>
          <pc:sldMk cId="1183254949" sldId="263"/>
        </pc:sldMkLst>
      </pc:sldChg>
      <pc:sldChg chg="del">
        <pc:chgData name="rose_kyalo@outlook.com" userId="6333e0cc47e6c9d3" providerId="LiveId" clId="{AA2D36DF-3DFD-4004-B8EF-AAA646B55DBA}" dt="2021-11-25T08:23:18.487" v="61" actId="47"/>
        <pc:sldMkLst>
          <pc:docMk/>
          <pc:sldMk cId="2668333020" sldId="264"/>
        </pc:sldMkLst>
      </pc:sldChg>
      <pc:sldChg chg="del">
        <pc:chgData name="rose_kyalo@outlook.com" userId="6333e0cc47e6c9d3" providerId="LiveId" clId="{AA2D36DF-3DFD-4004-B8EF-AAA646B55DBA}" dt="2021-11-25T08:23:18.901" v="63" actId="47"/>
        <pc:sldMkLst>
          <pc:docMk/>
          <pc:sldMk cId="3043613925" sldId="266"/>
        </pc:sldMkLst>
      </pc:sldChg>
      <pc:sldChg chg="del">
        <pc:chgData name="rose_kyalo@outlook.com" userId="6333e0cc47e6c9d3" providerId="LiveId" clId="{AA2D36DF-3DFD-4004-B8EF-AAA646B55DBA}" dt="2021-11-25T08:23:18.692" v="62" actId="47"/>
        <pc:sldMkLst>
          <pc:docMk/>
          <pc:sldMk cId="2267220245" sldId="267"/>
        </pc:sldMkLst>
      </pc:sldChg>
      <pc:sldChg chg="del">
        <pc:chgData name="rose_kyalo@outlook.com" userId="6333e0cc47e6c9d3" providerId="LiveId" clId="{AA2D36DF-3DFD-4004-B8EF-AAA646B55DBA}" dt="2021-11-25T08:23:19.116" v="64" actId="47"/>
        <pc:sldMkLst>
          <pc:docMk/>
          <pc:sldMk cId="212690931" sldId="268"/>
        </pc:sldMkLst>
      </pc:sldChg>
      <pc:sldChg chg="del">
        <pc:chgData name="rose_kyalo@outlook.com" userId="6333e0cc47e6c9d3" providerId="LiveId" clId="{AA2D36DF-3DFD-4004-B8EF-AAA646B55DBA}" dt="2021-11-25T08:23:19.295" v="65" actId="47"/>
        <pc:sldMkLst>
          <pc:docMk/>
          <pc:sldMk cId="2012850075" sldId="269"/>
        </pc:sldMkLst>
      </pc:sldChg>
      <pc:sldChg chg="del">
        <pc:chgData name="rose_kyalo@outlook.com" userId="6333e0cc47e6c9d3" providerId="LiveId" clId="{AA2D36DF-3DFD-4004-B8EF-AAA646B55DBA}" dt="2021-11-25T08:23:19.497" v="66" actId="47"/>
        <pc:sldMkLst>
          <pc:docMk/>
          <pc:sldMk cId="2013643717" sldId="270"/>
        </pc:sldMkLst>
      </pc:sldChg>
      <pc:sldChg chg="del">
        <pc:chgData name="rose_kyalo@outlook.com" userId="6333e0cc47e6c9d3" providerId="LiveId" clId="{AA2D36DF-3DFD-4004-B8EF-AAA646B55DBA}" dt="2021-11-25T08:23:19.696" v="67" actId="47"/>
        <pc:sldMkLst>
          <pc:docMk/>
          <pc:sldMk cId="1135690786" sldId="271"/>
        </pc:sldMkLst>
      </pc:sldChg>
      <pc:sldChg chg="del">
        <pc:chgData name="rose_kyalo@outlook.com" userId="6333e0cc47e6c9d3" providerId="LiveId" clId="{AA2D36DF-3DFD-4004-B8EF-AAA646B55DBA}" dt="2021-11-25T08:23:19.916" v="68" actId="47"/>
        <pc:sldMkLst>
          <pc:docMk/>
          <pc:sldMk cId="3631190115" sldId="272"/>
        </pc:sldMkLst>
      </pc:sldChg>
      <pc:sldChg chg="del">
        <pc:chgData name="rose_kyalo@outlook.com" userId="6333e0cc47e6c9d3" providerId="LiveId" clId="{AA2D36DF-3DFD-4004-B8EF-AAA646B55DBA}" dt="2021-11-25T08:23:20.126" v="69" actId="47"/>
        <pc:sldMkLst>
          <pc:docMk/>
          <pc:sldMk cId="377984252" sldId="274"/>
        </pc:sldMkLst>
      </pc:sldChg>
      <pc:sldChg chg="del">
        <pc:chgData name="rose_kyalo@outlook.com" userId="6333e0cc47e6c9d3" providerId="LiveId" clId="{AA2D36DF-3DFD-4004-B8EF-AAA646B55DBA}" dt="2021-11-25T08:23:18.271" v="60" actId="47"/>
        <pc:sldMkLst>
          <pc:docMk/>
          <pc:sldMk cId="2106297721" sldId="275"/>
        </pc:sldMkLst>
      </pc:sldChg>
      <pc:sldChg chg="del">
        <pc:chgData name="rose_kyalo@outlook.com" userId="6333e0cc47e6c9d3" providerId="LiveId" clId="{AA2D36DF-3DFD-4004-B8EF-AAA646B55DBA}" dt="2021-11-25T08:23:17.759" v="58" actId="47"/>
        <pc:sldMkLst>
          <pc:docMk/>
          <pc:sldMk cId="4084082027" sldId="276"/>
        </pc:sldMkLst>
      </pc:sldChg>
      <pc:sldChg chg="del">
        <pc:chgData name="rose_kyalo@outlook.com" userId="6333e0cc47e6c9d3" providerId="LiveId" clId="{AA2D36DF-3DFD-4004-B8EF-AAA646B55DBA}" dt="2021-11-25T08:23:38.333" v="74" actId="47"/>
        <pc:sldMkLst>
          <pc:docMk/>
          <pc:sldMk cId="2824480072" sldId="277"/>
        </pc:sldMkLst>
      </pc:sldChg>
      <pc:sldChg chg="del">
        <pc:chgData name="rose_kyalo@outlook.com" userId="6333e0cc47e6c9d3" providerId="LiveId" clId="{AA2D36DF-3DFD-4004-B8EF-AAA646B55DBA}" dt="2021-11-25T08:23:20.344" v="70" actId="47"/>
        <pc:sldMkLst>
          <pc:docMk/>
          <pc:sldMk cId="3889162329" sldId="278"/>
        </pc:sldMkLst>
      </pc:sldChg>
      <pc:sldChg chg="del">
        <pc:chgData name="rose_kyalo@outlook.com" userId="6333e0cc47e6c9d3" providerId="LiveId" clId="{AA2D36DF-3DFD-4004-B8EF-AAA646B55DBA}" dt="2021-11-25T08:23:20.616" v="71" actId="47"/>
        <pc:sldMkLst>
          <pc:docMk/>
          <pc:sldMk cId="3695476783" sldId="279"/>
        </pc:sldMkLst>
      </pc:sldChg>
      <pc:sldChg chg="del">
        <pc:chgData name="rose_kyalo@outlook.com" userId="6333e0cc47e6c9d3" providerId="LiveId" clId="{AA2D36DF-3DFD-4004-B8EF-AAA646B55DBA}" dt="2021-11-25T08:23:37.614" v="73" actId="47"/>
        <pc:sldMkLst>
          <pc:docMk/>
          <pc:sldMk cId="1667507120" sldId="280"/>
        </pc:sldMkLst>
      </pc:sldChg>
      <pc:sldChg chg="del">
        <pc:chgData name="rose_kyalo@outlook.com" userId="6333e0cc47e6c9d3" providerId="LiveId" clId="{AA2D36DF-3DFD-4004-B8EF-AAA646B55DBA}" dt="2021-11-25T08:23:36.442" v="72" actId="47"/>
        <pc:sldMkLst>
          <pc:docMk/>
          <pc:sldMk cId="1924728378" sldId="281"/>
        </pc:sldMkLst>
      </pc:sldChg>
    </pc:docChg>
  </pc:docChgLst>
  <pc:docChgLst>
    <pc:chgData name="Rose Kyalo" userId="6333e0cc47e6c9d3" providerId="LiveId" clId="{AA2D36DF-3DFD-4004-B8EF-AAA646B55DBA}"/>
    <pc:docChg chg="custSel addSld modSld">
      <pc:chgData name="Rose Kyalo" userId="6333e0cc47e6c9d3" providerId="LiveId" clId="{AA2D36DF-3DFD-4004-B8EF-AAA646B55DBA}" dt="2021-11-25T21:09:41.515" v="393" actId="20577"/>
      <pc:docMkLst>
        <pc:docMk/>
      </pc:docMkLst>
      <pc:sldChg chg="modSp mod">
        <pc:chgData name="Rose Kyalo" userId="6333e0cc47e6c9d3" providerId="LiveId" clId="{AA2D36DF-3DFD-4004-B8EF-AAA646B55DBA}" dt="2021-11-25T20:45:54.022" v="18" actId="113"/>
        <pc:sldMkLst>
          <pc:docMk/>
          <pc:sldMk cId="2644051382" sldId="258"/>
        </pc:sldMkLst>
        <pc:spChg chg="mod">
          <ac:chgData name="Rose Kyalo" userId="6333e0cc47e6c9d3" providerId="LiveId" clId="{AA2D36DF-3DFD-4004-B8EF-AAA646B55DBA}" dt="2021-11-25T20:45:54.022" v="18" actId="113"/>
          <ac:spMkLst>
            <pc:docMk/>
            <pc:sldMk cId="2644051382" sldId="258"/>
            <ac:spMk id="3" creationId="{1EA62C83-7895-4BD1-B269-FB71D6C6D088}"/>
          </ac:spMkLst>
        </pc:spChg>
      </pc:sldChg>
      <pc:sldChg chg="modSp new mod">
        <pc:chgData name="Rose Kyalo" userId="6333e0cc47e6c9d3" providerId="LiveId" clId="{AA2D36DF-3DFD-4004-B8EF-AAA646B55DBA}" dt="2021-11-25T21:01:50.274" v="359" actId="255"/>
        <pc:sldMkLst>
          <pc:docMk/>
          <pc:sldMk cId="2108605428" sldId="260"/>
        </pc:sldMkLst>
        <pc:spChg chg="mod">
          <ac:chgData name="Rose Kyalo" userId="6333e0cc47e6c9d3" providerId="LiveId" clId="{AA2D36DF-3DFD-4004-B8EF-AAA646B55DBA}" dt="2021-11-25T20:46:07.068" v="19" actId="113"/>
          <ac:spMkLst>
            <pc:docMk/>
            <pc:sldMk cId="2108605428" sldId="260"/>
            <ac:spMk id="2" creationId="{2A44760C-30D1-426F-BA4A-5E935A02A253}"/>
          </ac:spMkLst>
        </pc:spChg>
        <pc:spChg chg="mod">
          <ac:chgData name="Rose Kyalo" userId="6333e0cc47e6c9d3" providerId="LiveId" clId="{AA2D36DF-3DFD-4004-B8EF-AAA646B55DBA}" dt="2021-11-25T21:01:50.274" v="359" actId="255"/>
          <ac:spMkLst>
            <pc:docMk/>
            <pc:sldMk cId="2108605428" sldId="260"/>
            <ac:spMk id="3" creationId="{32F20744-2FEC-498C-BB63-5EC46D272921}"/>
          </ac:spMkLst>
        </pc:spChg>
      </pc:sldChg>
      <pc:sldChg chg="modSp new mod">
        <pc:chgData name="Rose Kyalo" userId="6333e0cc47e6c9d3" providerId="LiveId" clId="{AA2D36DF-3DFD-4004-B8EF-AAA646B55DBA}" dt="2021-11-25T21:09:41.515" v="393" actId="20577"/>
        <pc:sldMkLst>
          <pc:docMk/>
          <pc:sldMk cId="2632621557" sldId="261"/>
        </pc:sldMkLst>
        <pc:spChg chg="mod">
          <ac:chgData name="Rose Kyalo" userId="6333e0cc47e6c9d3" providerId="LiveId" clId="{AA2D36DF-3DFD-4004-B8EF-AAA646B55DBA}" dt="2021-11-25T21:09:10.839" v="369" actId="20577"/>
          <ac:spMkLst>
            <pc:docMk/>
            <pc:sldMk cId="2632621557" sldId="261"/>
            <ac:spMk id="2" creationId="{00FA9940-B7DC-4457-8D65-7F4DF3B97B70}"/>
          </ac:spMkLst>
        </pc:spChg>
        <pc:spChg chg="mod">
          <ac:chgData name="Rose Kyalo" userId="6333e0cc47e6c9d3" providerId="LiveId" clId="{AA2D36DF-3DFD-4004-B8EF-AAA646B55DBA}" dt="2021-11-25T21:09:41.515" v="393" actId="20577"/>
          <ac:spMkLst>
            <pc:docMk/>
            <pc:sldMk cId="2632621557" sldId="261"/>
            <ac:spMk id="3" creationId="{59D198EB-E77C-4607-9AE1-0CD8C0D9057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845CB-BE04-4A12-BC63-820EEB9E41A7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87853-E422-4B6D-972A-8453810F3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63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87853-E422-4B6D-972A-8453810F36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37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including for family planning, information and education, and the integration of reproductive health into national strategies and programs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87853-E422-4B6D-972A-8453810F365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6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84E-75D4-4037-8221-907E649F787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240807"/>
            <a:ext cx="3493959" cy="1397583"/>
          </a:xfrm>
          <a:prstGeom prst="rect">
            <a:avLst/>
          </a:prstGeom>
        </p:spPr>
      </p:pic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610600" y="61737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C887C78-F89C-4B16-8FF1-01687BFE99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6625939"/>
            <a:ext cx="12192000" cy="77758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0" y="6703697"/>
            <a:ext cx="12192000" cy="75696"/>
          </a:xfrm>
          <a:prstGeom prst="rect">
            <a:avLst/>
          </a:prstGeom>
          <a:solidFill>
            <a:srgbClr val="FECA3E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0" y="6780242"/>
            <a:ext cx="12192000" cy="77758"/>
          </a:xfrm>
          <a:prstGeom prst="rect">
            <a:avLst/>
          </a:prstGeom>
          <a:solidFill>
            <a:schemeClr val="tx1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20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84E-75D4-4037-8221-907E649F787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7C78-F89C-4B16-8FF1-01687BFE99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551243" y="6809013"/>
            <a:ext cx="4346603" cy="48986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51243" y="6760322"/>
            <a:ext cx="4346603" cy="48986"/>
          </a:xfrm>
          <a:prstGeom prst="rect">
            <a:avLst/>
          </a:prstGeom>
          <a:solidFill>
            <a:srgbClr val="FECA3E"/>
          </a:solidFill>
          <a:ln>
            <a:solidFill>
              <a:srgbClr val="FEC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551243" y="6690258"/>
            <a:ext cx="4346603" cy="489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6286482" y="6787935"/>
            <a:ext cx="4533900" cy="45719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6286482" y="6739244"/>
            <a:ext cx="4533900" cy="45719"/>
          </a:xfrm>
          <a:prstGeom prst="rect">
            <a:avLst/>
          </a:prstGeom>
          <a:solidFill>
            <a:srgbClr val="FECA3E"/>
          </a:solidFill>
          <a:ln>
            <a:solidFill>
              <a:srgbClr val="FEC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6286482" y="6669180"/>
            <a:ext cx="45339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0" y="6625939"/>
            <a:ext cx="12192000" cy="77758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 flipV="1">
            <a:off x="0" y="6703697"/>
            <a:ext cx="12192000" cy="75696"/>
          </a:xfrm>
          <a:prstGeom prst="rect">
            <a:avLst/>
          </a:prstGeom>
          <a:solidFill>
            <a:srgbClr val="FECA3E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 flipV="1">
            <a:off x="0" y="6780242"/>
            <a:ext cx="12192000" cy="77758"/>
          </a:xfrm>
          <a:prstGeom prst="rect">
            <a:avLst/>
          </a:prstGeom>
          <a:solidFill>
            <a:schemeClr val="tx1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908" y="53227"/>
            <a:ext cx="2474234" cy="98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231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84E-75D4-4037-8221-907E649F787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7C78-F89C-4B16-8FF1-01687BFE99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551243" y="6809013"/>
            <a:ext cx="4346603" cy="48986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51243" y="6760322"/>
            <a:ext cx="4346603" cy="48986"/>
          </a:xfrm>
          <a:prstGeom prst="rect">
            <a:avLst/>
          </a:prstGeom>
          <a:solidFill>
            <a:srgbClr val="FECA3E"/>
          </a:solidFill>
          <a:ln>
            <a:solidFill>
              <a:srgbClr val="FEC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551243" y="6690258"/>
            <a:ext cx="4346603" cy="489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6286482" y="6787935"/>
            <a:ext cx="4533900" cy="45719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6286482" y="6739244"/>
            <a:ext cx="4533900" cy="45719"/>
          </a:xfrm>
          <a:prstGeom prst="rect">
            <a:avLst/>
          </a:prstGeom>
          <a:solidFill>
            <a:srgbClr val="FECA3E"/>
          </a:solidFill>
          <a:ln>
            <a:solidFill>
              <a:srgbClr val="FEC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6286482" y="6669180"/>
            <a:ext cx="45339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0" y="6625939"/>
            <a:ext cx="12192000" cy="77758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 flipV="1">
            <a:off x="0" y="6703697"/>
            <a:ext cx="12192000" cy="75696"/>
          </a:xfrm>
          <a:prstGeom prst="rect">
            <a:avLst/>
          </a:prstGeom>
          <a:solidFill>
            <a:srgbClr val="FECA3E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 flipV="1">
            <a:off x="0" y="6780242"/>
            <a:ext cx="12192000" cy="77758"/>
          </a:xfrm>
          <a:prstGeom prst="rect">
            <a:avLst/>
          </a:prstGeom>
          <a:solidFill>
            <a:schemeClr val="tx1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908" y="53227"/>
            <a:ext cx="2474234" cy="98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06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84E-75D4-4037-8221-907E649F787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7C78-F89C-4B16-8FF1-01687BFE99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0" y="6625939"/>
            <a:ext cx="12192000" cy="77758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flipV="1">
            <a:off x="0" y="6703697"/>
            <a:ext cx="12192000" cy="75696"/>
          </a:xfrm>
          <a:prstGeom prst="rect">
            <a:avLst/>
          </a:prstGeom>
          <a:solidFill>
            <a:srgbClr val="FECA3E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6780242"/>
            <a:ext cx="12192000" cy="77758"/>
          </a:xfrm>
          <a:prstGeom prst="rect">
            <a:avLst/>
          </a:prstGeom>
          <a:solidFill>
            <a:schemeClr val="tx1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908" y="53227"/>
            <a:ext cx="2474234" cy="98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36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flipV="1">
            <a:off x="0" y="6625939"/>
            <a:ext cx="12192000" cy="77758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flipV="1">
            <a:off x="0" y="6703697"/>
            <a:ext cx="12192000" cy="75696"/>
          </a:xfrm>
          <a:prstGeom prst="rect">
            <a:avLst/>
          </a:prstGeom>
          <a:solidFill>
            <a:srgbClr val="FECA3E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6780242"/>
            <a:ext cx="12192000" cy="77758"/>
          </a:xfrm>
          <a:prstGeom prst="rect">
            <a:avLst/>
          </a:prstGeom>
          <a:solidFill>
            <a:schemeClr val="tx1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908" y="53227"/>
            <a:ext cx="2474234" cy="98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97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84E-75D4-4037-8221-907E649F787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7C78-F89C-4B16-8FF1-01687BFE99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flipV="1">
            <a:off x="6286482" y="6787935"/>
            <a:ext cx="4533900" cy="45719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flipV="1">
            <a:off x="6286482" y="6739244"/>
            <a:ext cx="4533900" cy="45719"/>
          </a:xfrm>
          <a:prstGeom prst="rect">
            <a:avLst/>
          </a:prstGeom>
          <a:solidFill>
            <a:srgbClr val="FECA3E"/>
          </a:solidFill>
          <a:ln>
            <a:solidFill>
              <a:srgbClr val="FEC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6286482" y="6669180"/>
            <a:ext cx="45339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0" y="6625939"/>
            <a:ext cx="12192000" cy="77758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0" y="6703697"/>
            <a:ext cx="12192000" cy="75696"/>
          </a:xfrm>
          <a:prstGeom prst="rect">
            <a:avLst/>
          </a:prstGeom>
          <a:solidFill>
            <a:srgbClr val="FECA3E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0" y="6780242"/>
            <a:ext cx="12192000" cy="77758"/>
          </a:xfrm>
          <a:prstGeom prst="rect">
            <a:avLst/>
          </a:prstGeom>
          <a:solidFill>
            <a:schemeClr val="tx1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908" y="53227"/>
            <a:ext cx="2474234" cy="98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12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84E-75D4-4037-8221-907E649F787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7C78-F89C-4B16-8FF1-01687BFE99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551243" y="6809013"/>
            <a:ext cx="4346603" cy="48986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551243" y="6760322"/>
            <a:ext cx="4346603" cy="48986"/>
          </a:xfrm>
          <a:prstGeom prst="rect">
            <a:avLst/>
          </a:prstGeom>
          <a:solidFill>
            <a:srgbClr val="FECA3E"/>
          </a:solidFill>
          <a:ln>
            <a:solidFill>
              <a:srgbClr val="FEC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1551243" y="6690258"/>
            <a:ext cx="4346603" cy="489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6286482" y="6787935"/>
            <a:ext cx="4533900" cy="45719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 flipV="1">
            <a:off x="6286482" y="6739244"/>
            <a:ext cx="4533900" cy="45719"/>
          </a:xfrm>
          <a:prstGeom prst="rect">
            <a:avLst/>
          </a:prstGeom>
          <a:solidFill>
            <a:srgbClr val="FECA3E"/>
          </a:solidFill>
          <a:ln>
            <a:solidFill>
              <a:srgbClr val="FEC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 flipV="1">
            <a:off x="6286482" y="6669180"/>
            <a:ext cx="45339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 flipV="1">
            <a:off x="0" y="6625939"/>
            <a:ext cx="12192000" cy="77758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 flipV="1">
            <a:off x="0" y="6703697"/>
            <a:ext cx="12192000" cy="75696"/>
          </a:xfrm>
          <a:prstGeom prst="rect">
            <a:avLst/>
          </a:prstGeom>
          <a:solidFill>
            <a:srgbClr val="FECA3E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 flipV="1">
            <a:off x="0" y="6780242"/>
            <a:ext cx="12192000" cy="77758"/>
          </a:xfrm>
          <a:prstGeom prst="rect">
            <a:avLst/>
          </a:prstGeom>
          <a:solidFill>
            <a:schemeClr val="tx1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908" y="53227"/>
            <a:ext cx="2474234" cy="98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6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84E-75D4-4037-8221-907E649F787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7C78-F89C-4B16-8FF1-01687BFE997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551243" y="6809013"/>
            <a:ext cx="4346603" cy="48986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551243" y="6760322"/>
            <a:ext cx="4346603" cy="48986"/>
          </a:xfrm>
          <a:prstGeom prst="rect">
            <a:avLst/>
          </a:prstGeom>
          <a:solidFill>
            <a:srgbClr val="FECA3E"/>
          </a:solidFill>
          <a:ln>
            <a:solidFill>
              <a:srgbClr val="FEC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51243" y="6690258"/>
            <a:ext cx="4346603" cy="489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flipV="1">
            <a:off x="6286482" y="6787935"/>
            <a:ext cx="4533900" cy="45719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6286482" y="6739244"/>
            <a:ext cx="4533900" cy="45719"/>
          </a:xfrm>
          <a:prstGeom prst="rect">
            <a:avLst/>
          </a:prstGeom>
          <a:solidFill>
            <a:srgbClr val="FECA3E"/>
          </a:solidFill>
          <a:ln>
            <a:solidFill>
              <a:srgbClr val="FEC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6286482" y="6669180"/>
            <a:ext cx="45339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0" y="6625939"/>
            <a:ext cx="12192000" cy="77758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0" y="6703697"/>
            <a:ext cx="12192000" cy="75696"/>
          </a:xfrm>
          <a:prstGeom prst="rect">
            <a:avLst/>
          </a:prstGeom>
          <a:solidFill>
            <a:srgbClr val="FECA3E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 flipV="1">
            <a:off x="0" y="6780242"/>
            <a:ext cx="12192000" cy="77758"/>
          </a:xfrm>
          <a:prstGeom prst="rect">
            <a:avLst/>
          </a:prstGeom>
          <a:solidFill>
            <a:schemeClr val="tx1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908" y="53227"/>
            <a:ext cx="2474234" cy="98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543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84E-75D4-4037-8221-907E649F787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7C78-F89C-4B16-8FF1-01687BFE997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1551243" y="6809013"/>
            <a:ext cx="4346603" cy="48986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551243" y="6760322"/>
            <a:ext cx="4346603" cy="48986"/>
          </a:xfrm>
          <a:prstGeom prst="rect">
            <a:avLst/>
          </a:prstGeom>
          <a:solidFill>
            <a:srgbClr val="FECA3E"/>
          </a:solidFill>
          <a:ln>
            <a:solidFill>
              <a:srgbClr val="FEC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551243" y="6690258"/>
            <a:ext cx="4346603" cy="489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flipV="1">
            <a:off x="6286482" y="6787935"/>
            <a:ext cx="4533900" cy="45719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flipV="1">
            <a:off x="6286482" y="6739244"/>
            <a:ext cx="4533900" cy="45719"/>
          </a:xfrm>
          <a:prstGeom prst="rect">
            <a:avLst/>
          </a:prstGeom>
          <a:solidFill>
            <a:srgbClr val="FECA3E"/>
          </a:solidFill>
          <a:ln>
            <a:solidFill>
              <a:srgbClr val="FEC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6286482" y="6669180"/>
            <a:ext cx="45339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0" y="6625939"/>
            <a:ext cx="12192000" cy="77758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0" y="6703697"/>
            <a:ext cx="12192000" cy="75696"/>
          </a:xfrm>
          <a:prstGeom prst="rect">
            <a:avLst/>
          </a:prstGeom>
          <a:solidFill>
            <a:srgbClr val="FECA3E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0" y="6780242"/>
            <a:ext cx="12192000" cy="77758"/>
          </a:xfrm>
          <a:prstGeom prst="rect">
            <a:avLst/>
          </a:prstGeom>
          <a:solidFill>
            <a:schemeClr val="tx1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908" y="53227"/>
            <a:ext cx="2474234" cy="98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3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84E-75D4-4037-8221-907E649F787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7C78-F89C-4B16-8FF1-01687BFE99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51243" y="6809013"/>
            <a:ext cx="4346603" cy="48986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551243" y="6760322"/>
            <a:ext cx="4346603" cy="48986"/>
          </a:xfrm>
          <a:prstGeom prst="rect">
            <a:avLst/>
          </a:prstGeom>
          <a:solidFill>
            <a:srgbClr val="FECA3E"/>
          </a:solidFill>
          <a:ln>
            <a:solidFill>
              <a:srgbClr val="FEC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551243" y="6690258"/>
            <a:ext cx="4346603" cy="489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6286482" y="6787935"/>
            <a:ext cx="4533900" cy="45719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6286482" y="6739244"/>
            <a:ext cx="4533900" cy="45719"/>
          </a:xfrm>
          <a:prstGeom prst="rect">
            <a:avLst/>
          </a:prstGeom>
          <a:solidFill>
            <a:srgbClr val="FECA3E"/>
          </a:solidFill>
          <a:ln>
            <a:solidFill>
              <a:srgbClr val="FEC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6286482" y="6669180"/>
            <a:ext cx="45339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 flipV="1">
            <a:off x="0" y="6625939"/>
            <a:ext cx="12192000" cy="77758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 flipV="1">
            <a:off x="0" y="6703697"/>
            <a:ext cx="12192000" cy="75696"/>
          </a:xfrm>
          <a:prstGeom prst="rect">
            <a:avLst/>
          </a:prstGeom>
          <a:solidFill>
            <a:srgbClr val="FECA3E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 flipV="1">
            <a:off x="0" y="6780242"/>
            <a:ext cx="12192000" cy="77758"/>
          </a:xfrm>
          <a:prstGeom prst="rect">
            <a:avLst/>
          </a:prstGeom>
          <a:solidFill>
            <a:schemeClr val="tx1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908" y="53227"/>
            <a:ext cx="2474234" cy="98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13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84E-75D4-4037-8221-907E649F787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87C78-F89C-4B16-8FF1-01687BFE99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51243" y="6809013"/>
            <a:ext cx="4346603" cy="48986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551243" y="6760322"/>
            <a:ext cx="4346603" cy="48986"/>
          </a:xfrm>
          <a:prstGeom prst="rect">
            <a:avLst/>
          </a:prstGeom>
          <a:solidFill>
            <a:srgbClr val="FECA3E"/>
          </a:solidFill>
          <a:ln>
            <a:solidFill>
              <a:srgbClr val="FEC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551243" y="6690258"/>
            <a:ext cx="4346603" cy="489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6286482" y="6787935"/>
            <a:ext cx="4533900" cy="45719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6286482" y="6739244"/>
            <a:ext cx="4533900" cy="45719"/>
          </a:xfrm>
          <a:prstGeom prst="rect">
            <a:avLst/>
          </a:prstGeom>
          <a:solidFill>
            <a:srgbClr val="FECA3E"/>
          </a:solidFill>
          <a:ln>
            <a:solidFill>
              <a:srgbClr val="FEC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6286482" y="6669180"/>
            <a:ext cx="45339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 flipV="1">
            <a:off x="0" y="6625939"/>
            <a:ext cx="12192000" cy="77758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 flipV="1">
            <a:off x="0" y="6703697"/>
            <a:ext cx="12192000" cy="75696"/>
          </a:xfrm>
          <a:prstGeom prst="rect">
            <a:avLst/>
          </a:prstGeom>
          <a:solidFill>
            <a:srgbClr val="FECA3E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 flipV="1">
            <a:off x="0" y="6780242"/>
            <a:ext cx="12192000" cy="77758"/>
          </a:xfrm>
          <a:prstGeom prst="rect">
            <a:avLst/>
          </a:prstGeom>
          <a:solidFill>
            <a:schemeClr val="tx1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908" y="53227"/>
            <a:ext cx="2474234" cy="98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23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7784E-75D4-4037-8221-907E649F787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87C78-F89C-4B16-8FF1-01687BFE99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0" y="6625939"/>
            <a:ext cx="12192000" cy="77758"/>
          </a:xfrm>
          <a:prstGeom prst="rect">
            <a:avLst/>
          </a:prstGeom>
          <a:solidFill>
            <a:srgbClr val="1271B9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flipV="1">
            <a:off x="0" y="6703697"/>
            <a:ext cx="12192000" cy="75696"/>
          </a:xfrm>
          <a:prstGeom prst="rect">
            <a:avLst/>
          </a:prstGeom>
          <a:solidFill>
            <a:srgbClr val="FECA3E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6780242"/>
            <a:ext cx="12192000" cy="77758"/>
          </a:xfrm>
          <a:prstGeom prst="rect">
            <a:avLst/>
          </a:prstGeom>
          <a:solidFill>
            <a:schemeClr val="tx1"/>
          </a:solidFill>
          <a:ln>
            <a:solidFill>
              <a:srgbClr val="1271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8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pMwkbiH3eQ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pictures+of+helping+mothers+survive+bleeding+after+birth&amp;sxsrf=APq" TargetMode="External"/><Relationship Id="rId2" Type="http://schemas.openxmlformats.org/officeDocument/2006/relationships/hyperlink" Target="https://www.google.com/search?q=resuscitation+of+newborn+pictures&amp;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lservierhealth.com/" TargetMode="External"/><Relationship Id="rId4" Type="http://schemas.openxmlformats.org/officeDocument/2006/relationships/hyperlink" Target="https://www.youtube.com/watch?v=FpMwkbiH3eQ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089" y="1656382"/>
            <a:ext cx="11043822" cy="132132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1F2EBF"/>
                </a:solidFill>
              </a:rPr>
              <a:t>SAVING A MOTHER AND BABY IN THE LABOUR WARD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4089" y="3092009"/>
            <a:ext cx="11179761" cy="120935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accent4">
                    <a:lumMod val="75000"/>
                  </a:schemeClr>
                </a:solidFill>
              </a:rPr>
              <a:t>Presentation to Rotary Club of Kampala Early Bird </a:t>
            </a:r>
          </a:p>
          <a:p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By</a:t>
            </a:r>
          </a:p>
          <a:p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Rose Chalo Nabirye, PhD </a:t>
            </a:r>
          </a:p>
          <a:p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Sen. Lecturer, </a:t>
            </a:r>
            <a:r>
              <a:rPr lang="en-US" sz="3600" dirty="0" err="1">
                <a:solidFill>
                  <a:schemeClr val="accent4">
                    <a:lumMod val="75000"/>
                  </a:schemeClr>
                </a:solidFill>
              </a:rPr>
              <a:t>Busitema</a:t>
            </a:r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 University</a:t>
            </a:r>
          </a:p>
          <a:p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11</a:t>
            </a:r>
            <a:r>
              <a:rPr lang="en-US" sz="3600" baseline="30000" dirty="0">
                <a:solidFill>
                  <a:schemeClr val="accent4">
                    <a:lumMod val="7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 April 2022</a:t>
            </a:r>
          </a:p>
          <a:p>
            <a:endParaRPr lang="en-US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707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79BF1-9495-4151-9E07-3930E51CD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SDG 3: Good Health and Well-being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CF776-3168-4E0F-8136-7DE873810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3.1</a:t>
            </a:r>
            <a:r>
              <a:rPr lang="en-US" dirty="0"/>
              <a:t> By 2030, reduce the global maternal mortality ratio to less than 70 per 100 000 live births.</a:t>
            </a:r>
          </a:p>
          <a:p>
            <a:pPr fontAlgn="base"/>
            <a:r>
              <a:rPr lang="en-US" b="1" dirty="0"/>
              <a:t>3.2</a:t>
            </a:r>
            <a:r>
              <a:rPr lang="en-US" dirty="0"/>
              <a:t> By 2030, end preventable deaths of newborns and children under 5 years of age to at least as low as 12 per 1000 live births and under-5 mortality to at least as low as 25 per 1000 live births.</a:t>
            </a:r>
          </a:p>
          <a:p>
            <a:pPr fontAlgn="base"/>
            <a:r>
              <a:rPr lang="en-US" b="1" dirty="0"/>
              <a:t>3.7</a:t>
            </a:r>
            <a:r>
              <a:rPr lang="en-US" dirty="0"/>
              <a:t> By 2030, ensure universal access to sexual and reproductive health-care services</a:t>
            </a:r>
          </a:p>
        </p:txBody>
      </p:sp>
    </p:spTree>
    <p:extLst>
      <p:ext uri="{BB962C8B-B14F-4D97-AF65-F5344CB8AC3E}">
        <p14:creationId xmlns:p14="http://schemas.microsoft.com/office/powerpoint/2010/main" val="1083164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26D4F-8004-479F-BB36-E36234F84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SDG 3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C8F01-679F-45F8-8586-CCEC55273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b="1" dirty="0"/>
              <a:t>3.8</a:t>
            </a:r>
            <a:r>
              <a:rPr lang="en-US" dirty="0"/>
              <a:t> Achieve universal health coverage, including financial risk protection, access to quality essential health-care services and access to safe, effective, quality and affordable essential medicines and vaccines for all.</a:t>
            </a:r>
          </a:p>
          <a:p>
            <a:pPr fontAlgn="base"/>
            <a:r>
              <a:rPr lang="en-US" b="1" dirty="0"/>
              <a:t>3.c</a:t>
            </a:r>
            <a:r>
              <a:rPr lang="en-US" dirty="0"/>
              <a:t> Substantially increase health financing and the recruitment, development, training and retention of the health workforce in developing countries, especially in least developed countries and small island developing States.</a:t>
            </a:r>
          </a:p>
          <a:p>
            <a:pPr fontAlgn="base"/>
            <a:r>
              <a:rPr lang="en-US" b="1" dirty="0"/>
              <a:t>3.d</a:t>
            </a:r>
            <a:r>
              <a:rPr lang="en-US" dirty="0"/>
              <a:t> Strengthen the capacity of all countries, in particular developing countries, for early warning, risk reduction and management of national and global health risks.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8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2304A-3A5B-4051-9531-67843B43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Pre-conception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0C5D3-9E95-44E2-BD43-11560B18C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504" y="1690688"/>
            <a:ext cx="10515600" cy="4351338"/>
          </a:xfrm>
        </p:spPr>
        <p:txBody>
          <a:bodyPr/>
          <a:lstStyle/>
          <a:p>
            <a:r>
              <a:rPr lang="en-US" dirty="0"/>
              <a:t>Good Nutrition</a:t>
            </a:r>
          </a:p>
          <a:p>
            <a:r>
              <a:rPr lang="en-US" dirty="0"/>
              <a:t>Taking folic acid (2/12 or 400 micro grams before conception)</a:t>
            </a:r>
          </a:p>
          <a:p>
            <a:r>
              <a:rPr lang="en-US" dirty="0"/>
              <a:t>Screening for Anaemia, STI’s, heart conditions or any other conditions aggravated by pregnancy or come up during pregnancy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Sickle cell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Diabetes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 Hypertension </a:t>
            </a:r>
            <a:r>
              <a:rPr lang="en-US" sz="2800" dirty="0" err="1"/>
              <a:t>etc</a:t>
            </a:r>
            <a:endParaRPr lang="en-US" sz="2800" dirty="0"/>
          </a:p>
          <a:p>
            <a:r>
              <a:rPr lang="en-US" dirty="0"/>
              <a:t> Blood grouping, Rhesus factor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Psychological preparedness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305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8CE99-351F-4863-9992-CE8291AF7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6031"/>
          </a:xfrm>
        </p:spPr>
        <p:txBody>
          <a:bodyPr/>
          <a:lstStyle/>
          <a:p>
            <a:r>
              <a:rPr lang="en-US" dirty="0"/>
              <a:t>After conception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0CEB0-7841-4FF6-B32D-2DF54E9C5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615367" cy="485797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Start ANC as early as you realize you are pregnant </a:t>
            </a:r>
          </a:p>
          <a:p>
            <a:pPr lvl="1"/>
            <a:r>
              <a:rPr lang="en-US" dirty="0"/>
              <a:t>Minimum 8 contact visits as per WHO recommendations</a:t>
            </a:r>
          </a:p>
          <a:p>
            <a:r>
              <a:rPr lang="en-US" dirty="0"/>
              <a:t>During ANC</a:t>
            </a:r>
          </a:p>
          <a:p>
            <a:pPr>
              <a:buFontTx/>
              <a:buChar char="-"/>
            </a:pPr>
            <a:r>
              <a:rPr lang="en-US" dirty="0"/>
              <a:t>Continue on folic acid 3/12</a:t>
            </a:r>
          </a:p>
          <a:p>
            <a:pPr>
              <a:buFontTx/>
              <a:buChar char="-"/>
            </a:pPr>
            <a:r>
              <a:rPr lang="en-US" dirty="0"/>
              <a:t>Folate tabs (iron and folic) up to 9/12 </a:t>
            </a:r>
          </a:p>
          <a:p>
            <a:pPr marL="0" indent="0">
              <a:buNone/>
            </a:pPr>
            <a:r>
              <a:rPr lang="en-US" dirty="0"/>
              <a:t>   even after delivery</a:t>
            </a:r>
          </a:p>
          <a:p>
            <a:pPr>
              <a:buFontTx/>
              <a:buChar char="-"/>
            </a:pPr>
            <a:r>
              <a:rPr lang="en-US" dirty="0"/>
              <a:t>Fansider (malaria prevention) 3 tabs monthly</a:t>
            </a:r>
          </a:p>
          <a:p>
            <a:pPr marL="0" indent="0">
              <a:buNone/>
            </a:pPr>
            <a:r>
              <a:rPr lang="en-US" dirty="0"/>
              <a:t>   starting at 13 weeks</a:t>
            </a:r>
          </a:p>
          <a:p>
            <a:pPr>
              <a:buFontTx/>
              <a:buChar char="-"/>
            </a:pPr>
            <a:r>
              <a:rPr lang="en-US" dirty="0"/>
              <a:t>Test urine </a:t>
            </a:r>
          </a:p>
          <a:p>
            <a:pPr>
              <a:buFontTx/>
              <a:buChar char="-"/>
            </a:pPr>
            <a:r>
              <a:rPr lang="en-US" dirty="0"/>
              <a:t>Monitor B/P, Anaemia and screen for other diseases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1F9D1E-5EC7-4C5B-8511-D8EF315038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7338" y="2685010"/>
            <a:ext cx="3835337" cy="307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988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259E8-0FD1-40B1-B0A8-E0E29A7BF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4182"/>
            <a:ext cx="10515600" cy="984228"/>
          </a:xfrm>
        </p:spPr>
        <p:txBody>
          <a:bodyPr/>
          <a:lstStyle/>
          <a:p>
            <a:r>
              <a:rPr lang="en-US" dirty="0"/>
              <a:t>After conception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5D69C-30DB-4788-A916-A589DEED3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9075"/>
            <a:ext cx="10515600" cy="4557887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3200" dirty="0"/>
              <a:t>Monitor fetal growth (fundal HT)</a:t>
            </a:r>
          </a:p>
          <a:p>
            <a:pPr>
              <a:buFontTx/>
              <a:buChar char="-"/>
            </a:pPr>
            <a:r>
              <a:rPr lang="en-US" sz="3200" dirty="0"/>
              <a:t>Monitor maternal weight </a:t>
            </a:r>
          </a:p>
          <a:p>
            <a:pPr>
              <a:buFontTx/>
              <a:buChar char="-"/>
            </a:pPr>
            <a:r>
              <a:rPr lang="en-US" sz="3200" dirty="0"/>
              <a:t>Check oedema (swelling of lower limbs, feet, abdomen)</a:t>
            </a:r>
          </a:p>
          <a:p>
            <a:pPr>
              <a:buFontTx/>
              <a:buChar char="-"/>
            </a:pPr>
            <a:r>
              <a:rPr lang="en-US" sz="3200" dirty="0"/>
              <a:t>Listen to fetal HR</a:t>
            </a:r>
          </a:p>
          <a:p>
            <a:pPr>
              <a:buFontTx/>
              <a:buChar char="-"/>
            </a:pPr>
            <a:r>
              <a:rPr lang="en-US" sz="3200" dirty="0"/>
              <a:t>Feel fetal movements</a:t>
            </a:r>
          </a:p>
          <a:p>
            <a:pPr>
              <a:buFontTx/>
              <a:buChar char="-"/>
            </a:pPr>
            <a:r>
              <a:rPr lang="en-US" sz="3200" dirty="0"/>
              <a:t>Avoid self medication, manage minor discomfort of pregnancy </a:t>
            </a:r>
            <a:r>
              <a:rPr lang="en-US" sz="3200" dirty="0" err="1"/>
              <a:t>e.g</a:t>
            </a:r>
            <a:r>
              <a:rPr lang="en-US" sz="3200" dirty="0"/>
              <a:t> nausea and vomiting, heart burn</a:t>
            </a:r>
          </a:p>
          <a:p>
            <a:pPr>
              <a:buFontTx/>
              <a:buChar char="-"/>
            </a:pPr>
            <a:r>
              <a:rPr lang="en-US" sz="3200" dirty="0"/>
              <a:t>Maintain good nutritional status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488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82DC2-71A4-4CC1-9835-DF9689AA5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283"/>
            <a:ext cx="10515600" cy="778301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Emergency preparedness, knowing bad symptoms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E6830-4283-40DA-B2F9-A39F8587D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142" y="1635853"/>
            <a:ext cx="11039185" cy="4658556"/>
          </a:xfrm>
        </p:spPr>
        <p:txBody>
          <a:bodyPr>
            <a:normAutofit/>
          </a:bodyPr>
          <a:lstStyle/>
          <a:p>
            <a:r>
              <a:rPr lang="en-US" dirty="0"/>
              <a:t>Bleeding in pregnancy</a:t>
            </a:r>
          </a:p>
          <a:p>
            <a:r>
              <a:rPr lang="en-US" dirty="0"/>
              <a:t>Convulsing </a:t>
            </a:r>
          </a:p>
          <a:p>
            <a:r>
              <a:rPr lang="en-US" dirty="0"/>
              <a:t>Unconsciousness</a:t>
            </a:r>
          </a:p>
          <a:p>
            <a:r>
              <a:rPr lang="en-US" dirty="0"/>
              <a:t>Severe headache </a:t>
            </a:r>
          </a:p>
          <a:p>
            <a:r>
              <a:rPr lang="en-US" dirty="0"/>
              <a:t>Oliguria (producing very little urine)</a:t>
            </a:r>
          </a:p>
          <a:p>
            <a:r>
              <a:rPr lang="en-US" dirty="0"/>
              <a:t>Prepare money for transport, mama         </a:t>
            </a:r>
            <a:r>
              <a:rPr lang="en-US" sz="1400" dirty="0">
                <a:solidFill>
                  <a:srgbClr val="6FA9D4"/>
                </a:solidFill>
              </a:rPr>
              <a:t>Simulation: Helping mothers survive bleeding after birth</a:t>
            </a:r>
          </a:p>
          <a:p>
            <a:pPr marL="0" indent="0">
              <a:buNone/>
            </a:pPr>
            <a:r>
              <a:rPr lang="en-US" dirty="0"/>
              <a:t>   Kit; cotton, sheets, razor and cord ligatures)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C55425-9FB5-4590-A64C-71B126DDA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3136" y="1559800"/>
            <a:ext cx="4625787" cy="272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95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EA284-D36B-41FD-85C9-D2E9B64E2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7753"/>
            <a:ext cx="10515600" cy="1009651"/>
          </a:xfrm>
        </p:spPr>
        <p:txBody>
          <a:bodyPr/>
          <a:lstStyle/>
          <a:p>
            <a:r>
              <a:rPr lang="en-US" dirty="0"/>
              <a:t>Health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A0BB0-B8E5-47BC-9A14-BD9926E96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354"/>
            <a:ext cx="10515600" cy="462461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Simple exercises - walk about, house chores </a:t>
            </a:r>
          </a:p>
          <a:p>
            <a:r>
              <a:rPr lang="en-US" sz="3200" dirty="0"/>
              <a:t>Any pregnant woman is at risk of pregnancy related risks (be on the look out)</a:t>
            </a:r>
          </a:p>
          <a:p>
            <a:r>
              <a:rPr lang="en-US" sz="3200" dirty="0"/>
              <a:t>Care of the breast</a:t>
            </a:r>
          </a:p>
          <a:p>
            <a:r>
              <a:rPr lang="en-US" sz="3200" dirty="0"/>
              <a:t>Breast feeding</a:t>
            </a:r>
          </a:p>
          <a:p>
            <a:r>
              <a:rPr lang="en-US" sz="3200" dirty="0"/>
              <a:t>Care of the baby</a:t>
            </a:r>
          </a:p>
          <a:p>
            <a:r>
              <a:rPr lang="en-US" sz="3200" dirty="0"/>
              <a:t>Introduce women to F/P during 3rd trimester</a:t>
            </a:r>
          </a:p>
          <a:p>
            <a:r>
              <a:rPr lang="en-US" sz="3200" dirty="0"/>
              <a:t>Early reporting of low back pain, abdominal pain and discharge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65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5E666-C7CF-4B05-9677-F6D650F7D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Labour (Intrapartum) </a:t>
            </a:r>
            <a:br>
              <a:rPr lang="en-US" dirty="0"/>
            </a:br>
            <a:r>
              <a:rPr lang="en-US" dirty="0"/>
              <a:t>– Promote normal birth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3AAF8-EE9F-4098-A8B4-5E6DC5A73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18045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Walking around</a:t>
            </a:r>
          </a:p>
          <a:p>
            <a:r>
              <a:rPr lang="en-US" sz="3200" dirty="0"/>
              <a:t>Upright position- sitting up in bed</a:t>
            </a:r>
          </a:p>
          <a:p>
            <a:r>
              <a:rPr lang="en-US" sz="3200" dirty="0"/>
              <a:t>Changing position </a:t>
            </a:r>
          </a:p>
          <a:p>
            <a:r>
              <a:rPr lang="en-US" sz="3200" dirty="0"/>
              <a:t>No lying on the back</a:t>
            </a:r>
          </a:p>
          <a:p>
            <a:r>
              <a:rPr lang="en-US" sz="3200" dirty="0"/>
              <a:t>Drinking and eating</a:t>
            </a:r>
          </a:p>
          <a:p>
            <a:r>
              <a:rPr lang="en-US" sz="3200" dirty="0"/>
              <a:t>Breathing (panting – breathe in and out)</a:t>
            </a:r>
          </a:p>
          <a:p>
            <a:r>
              <a:rPr lang="en-US" sz="3200" dirty="0"/>
              <a:t>Pass urine, every 2 hours</a:t>
            </a:r>
          </a:p>
          <a:p>
            <a:r>
              <a:rPr lang="en-US" sz="3200" dirty="0"/>
              <a:t>Provide respectful maternity care (provide information, respect, privacy, allow companion </a:t>
            </a:r>
            <a:r>
              <a:rPr lang="en-US" sz="3200" dirty="0" err="1"/>
              <a:t>e.g</a:t>
            </a:r>
            <a:r>
              <a:rPr lang="en-US" sz="3200" dirty="0"/>
              <a:t> spouse, sister, friend, mother in-law</a:t>
            </a:r>
          </a:p>
        </p:txBody>
      </p:sp>
    </p:spTree>
    <p:extLst>
      <p:ext uri="{BB962C8B-B14F-4D97-AF65-F5344CB8AC3E}">
        <p14:creationId xmlns:p14="http://schemas.microsoft.com/office/powerpoint/2010/main" val="323511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76778-3A4A-480C-81D5-9F6755ECF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241"/>
            <a:ext cx="10515600" cy="891250"/>
          </a:xfrm>
        </p:spPr>
        <p:txBody>
          <a:bodyPr/>
          <a:lstStyle/>
          <a:p>
            <a:r>
              <a:rPr lang="en-US" dirty="0"/>
              <a:t>Intrapartum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EBEC4-CB07-47CD-BA8C-7C0214507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9434"/>
            <a:ext cx="10591800" cy="4823660"/>
          </a:xfrm>
        </p:spPr>
        <p:txBody>
          <a:bodyPr>
            <a:noAutofit/>
          </a:bodyPr>
          <a:lstStyle/>
          <a:p>
            <a:r>
              <a:rPr lang="en-US" sz="3200" dirty="0"/>
              <a:t>Involve health care providers</a:t>
            </a:r>
          </a:p>
          <a:p>
            <a:r>
              <a:rPr lang="en-US" sz="3200" dirty="0"/>
              <a:t>Midwives do their work (trained and skilled)</a:t>
            </a:r>
          </a:p>
          <a:p>
            <a:r>
              <a:rPr lang="en-US" sz="3200" dirty="0"/>
              <a:t>Report any danger signs</a:t>
            </a:r>
          </a:p>
          <a:p>
            <a:r>
              <a:rPr lang="en-US" sz="3200" dirty="0"/>
              <a:t>Delivery – follow instructions of health care provider, push</a:t>
            </a:r>
          </a:p>
          <a:p>
            <a:r>
              <a:rPr lang="en-US" sz="3200" dirty="0"/>
              <a:t>Health care provider should identify emergencies – obstructed labour, cord prolapse, maternal or fetal distress</a:t>
            </a:r>
          </a:p>
          <a:p>
            <a:r>
              <a:rPr lang="en-US" sz="3200" dirty="0"/>
              <a:t>Call for help if necessary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45234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A1D78-71D0-497D-891D-06FF0F1CD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262"/>
          </a:xfrm>
        </p:spPr>
        <p:txBody>
          <a:bodyPr/>
          <a:lstStyle/>
          <a:p>
            <a:r>
              <a:rPr lang="en-US" dirty="0"/>
              <a:t>Post-partum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209B28-218F-46C9-9EBA-B88198D97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73620"/>
            <a:ext cx="11040687" cy="4919254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After delivery: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2800" dirty="0"/>
              <a:t>Oxytocin to the mother to stop bleeding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 Skin to skin to promote breast feeding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 Tetracycline and routine vit k for baby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 Immediate and early post partum, </a:t>
            </a:r>
          </a:p>
          <a:p>
            <a:pPr marL="457200" lvl="1" indent="0">
              <a:buNone/>
            </a:pPr>
            <a:r>
              <a:rPr lang="en-US" sz="2800" dirty="0"/>
              <a:t>    - monitor mother (BP, Bleeding, Uterine </a:t>
            </a:r>
          </a:p>
          <a:p>
            <a:pPr marL="457200" lvl="1" indent="0">
              <a:buNone/>
            </a:pPr>
            <a:r>
              <a:rPr lang="en-US" sz="2800" dirty="0"/>
              <a:t>      Contraction, urine output and pulse rate)        </a:t>
            </a:r>
            <a:r>
              <a:rPr lang="en-US" sz="1700" i="1" dirty="0">
                <a:solidFill>
                  <a:srgbClr val="67A4D2"/>
                </a:solidFill>
              </a:rPr>
              <a:t>Helping baby Breathe - resuscitation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Monitor baby (temperature, breathing, skin colour for fingers and feet)</a:t>
            </a:r>
          </a:p>
          <a:p>
            <a:r>
              <a:rPr lang="en-US" sz="3200" dirty="0"/>
              <a:t>Health care provider should identify emergencies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 </a:t>
            </a:r>
            <a:r>
              <a:rPr lang="en-US" sz="3200" dirty="0" err="1"/>
              <a:t>E.g</a:t>
            </a:r>
            <a:r>
              <a:rPr lang="en-US" sz="3200" dirty="0"/>
              <a:t> PPH, baby not breathing, baby cyanosed (blue colour – normal colour of the newborn should be pink)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800" dirty="0"/>
          </a:p>
          <a:p>
            <a:endParaRPr lang="en-US" dirty="0"/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B277D945-2AC6-4D55-810F-07E0A1A3B0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427" y="1377388"/>
            <a:ext cx="4091763" cy="2875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2387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0B3E4-CA21-48B1-8EEB-CF89BA76B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568" y="365125"/>
            <a:ext cx="10404231" cy="1325563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97FA6-91B8-4098-B621-DF341F2E4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599" cy="4351338"/>
          </a:xfrm>
        </p:spPr>
        <p:txBody>
          <a:bodyPr>
            <a:normAutofit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Pre-Conception Care</a:t>
            </a:r>
          </a:p>
          <a:p>
            <a:r>
              <a:rPr lang="en-US" dirty="0"/>
              <a:t>After Conception</a:t>
            </a:r>
          </a:p>
          <a:p>
            <a:r>
              <a:rPr lang="en-US" dirty="0"/>
              <a:t>In the Labour Ward</a:t>
            </a:r>
          </a:p>
          <a:p>
            <a:pPr lvl="1"/>
            <a:r>
              <a:rPr lang="en-US" sz="2800" dirty="0"/>
              <a:t>Intra-partum</a:t>
            </a:r>
          </a:p>
          <a:p>
            <a:pPr lvl="1"/>
            <a:r>
              <a:rPr lang="en-US" sz="2800" dirty="0"/>
              <a:t>Post Partum</a:t>
            </a:r>
          </a:p>
        </p:txBody>
      </p:sp>
    </p:spTree>
    <p:extLst>
      <p:ext uri="{BB962C8B-B14F-4D97-AF65-F5344CB8AC3E}">
        <p14:creationId xmlns:p14="http://schemas.microsoft.com/office/powerpoint/2010/main" val="2795591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667E5-9CF3-493A-995E-9BD5E572B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Video: Why did Mrs. X die?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B21BF-A64B-45A0-8EDA-26EFD7136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101" y="1863332"/>
            <a:ext cx="9987699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https://www.youtube.com/watch?v=FpMwkbiH3eQ</a:t>
            </a:r>
            <a:r>
              <a:rPr lang="en-US" dirty="0">
                <a:solidFill>
                  <a:srgbClr val="607890"/>
                </a:solidFill>
                <a:latin typeface="Source Sans Pro" panose="020B0503030403020204" pitchFamily="34" charset="0"/>
              </a:rPr>
              <a:t> </a:t>
            </a:r>
          </a:p>
          <a:p>
            <a:pPr marL="0" indent="0">
              <a:buNone/>
            </a:pPr>
            <a:endParaRPr lang="en-US" dirty="0">
              <a:solidFill>
                <a:srgbClr val="607890"/>
              </a:solidFill>
              <a:latin typeface="Source Sans Pro" panose="020B0503030403020204" pitchFamily="34" charset="0"/>
            </a:endParaRPr>
          </a:p>
          <a:p>
            <a:r>
              <a:rPr lang="en-US" dirty="0"/>
              <a:t>Above video summarizes the issues which lead to death of mothers and babies in the labour ward</a:t>
            </a:r>
          </a:p>
          <a:p>
            <a:r>
              <a:rPr lang="en-US" dirty="0"/>
              <a:t>It is a collective responsibility for all of us to advocate for policies and conditions which prevent maternal and neonatal deaths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55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B6285-3738-4AC4-9735-608B518AE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EF538-A9DD-4FC0-A2A0-69C3471CB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hlinkClick r:id="rId2"/>
              </a:rPr>
              <a:t>https://www.google.com/search?q=resuscitation+of+newborn+pictures&amp;</a:t>
            </a:r>
            <a:endParaRPr lang="en-US" sz="2000" dirty="0"/>
          </a:p>
          <a:p>
            <a:r>
              <a:rPr lang="en-US" sz="2000" dirty="0">
                <a:hlinkClick r:id="rId3"/>
              </a:rPr>
              <a:t>https://www.google.com/search?q=pictures+of+helping+mothers+survive+bleeding+after+birth&amp;sxsrf=APq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>
                <a:hlinkClick r:id="rId4"/>
              </a:rPr>
              <a:t>https://www.youtube.com/watch?v=FpMwkbiH3eQ</a:t>
            </a:r>
            <a:r>
              <a:rPr lang="en-US" sz="2000" dirty="0">
                <a:solidFill>
                  <a:srgbClr val="607890"/>
                </a:solidFill>
                <a:latin typeface="Source Sans Pro" panose="020B0503030403020204" pitchFamily="34" charset="0"/>
              </a:rPr>
              <a:t> </a:t>
            </a:r>
            <a:endParaRPr lang="en-US" sz="2000" dirty="0"/>
          </a:p>
          <a:p>
            <a:pPr algn="l"/>
            <a:r>
              <a:rPr lang="en-US" sz="2000" b="0" i="0" u="none" strike="noStrike" baseline="0" dirty="0">
                <a:solidFill>
                  <a:srgbClr val="000000"/>
                </a:solidFill>
              </a:rPr>
              <a:t>Jayne E. Marshall, Maureen D. Raynor ED. (2014). Myles Textbook for midwives. 16</a:t>
            </a:r>
            <a:r>
              <a:rPr lang="en-US" sz="2000" b="0" i="0" u="none" strike="noStrike" baseline="30000" dirty="0">
                <a:solidFill>
                  <a:srgbClr val="000000"/>
                </a:solidFill>
              </a:rPr>
              <a:t>th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Edition. Elsevier, </a:t>
            </a:r>
            <a:r>
              <a:rPr lang="en-US" sz="2000" b="0" i="0" u="none" strike="noStrike" baseline="0" dirty="0">
                <a:solidFill>
                  <a:srgbClr val="000000"/>
                </a:solidFill>
                <a:hlinkClick r:id="rId5"/>
              </a:rPr>
              <a:t>www.elservierhealth.com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r>
              <a:rPr lang="en-US" sz="2000" dirty="0">
                <a:latin typeface="TimesNewRoman"/>
              </a:rPr>
              <a:t>Uganda Bureau of Statistics (UBOS) and ICF. 2018. </a:t>
            </a:r>
            <a:r>
              <a:rPr lang="en-US" sz="2000" i="1" dirty="0">
                <a:latin typeface="Times New Roman" panose="02020603050405020304" pitchFamily="18" charset="0"/>
              </a:rPr>
              <a:t>Uganda Demographic and Health Survey 2016. </a:t>
            </a:r>
            <a:r>
              <a:rPr lang="en-US" sz="2000" dirty="0">
                <a:latin typeface="TimesNewRoman"/>
              </a:rPr>
              <a:t>Kampala, Uganda and Rockville, Maryland, USA: UBOS and ICF.</a:t>
            </a:r>
          </a:p>
          <a:p>
            <a:r>
              <a:rPr lang="en-US" sz="2000" dirty="0"/>
              <a:t>WHO (2017). Managing complications in pregnancy and childbirth: A guide for midwives and doctors</a:t>
            </a:r>
          </a:p>
          <a:p>
            <a:r>
              <a:rPr lang="en-US" sz="2000" dirty="0"/>
              <a:t>www.uptodate.com© 2021 UpToDate, Inc. and/or its affiliates. All Rights Reserved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6241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3EFEB-61CC-4541-BFB7-BFE07D6B6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096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9F07B-3A6D-464C-BA20-71F76672C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952" y="1240222"/>
            <a:ext cx="10386848" cy="4936741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High Maternal Mortality Rate (MMR) – 336/100,000 live births</a:t>
            </a:r>
          </a:p>
          <a:p>
            <a:r>
              <a:rPr lang="en-US" sz="3200" dirty="0"/>
              <a:t>Infant Mortality Rate (IMR) – 71/1000 live births</a:t>
            </a:r>
          </a:p>
          <a:p>
            <a:r>
              <a:rPr lang="en-US" sz="3200" dirty="0"/>
              <a:t>Neonatal Mortality Rate (NMR) – 27/1000 live births</a:t>
            </a:r>
          </a:p>
          <a:p>
            <a:r>
              <a:rPr lang="en-US" sz="3200" dirty="0"/>
              <a:t>Total Fertility Rate (TFR) – 5.4 children per woman </a:t>
            </a:r>
          </a:p>
          <a:p>
            <a:r>
              <a:rPr lang="en-US" sz="3200" dirty="0"/>
              <a:t>Teenage Child Bearing – 25%</a:t>
            </a:r>
          </a:p>
          <a:p>
            <a:r>
              <a:rPr lang="en-US" sz="3200" dirty="0"/>
              <a:t>Adolescents age 15-19 in Uganda have begun childbearing - 25% </a:t>
            </a:r>
          </a:p>
          <a:p>
            <a:r>
              <a:rPr lang="en-US" sz="3200" dirty="0"/>
              <a:t>Currently married women using a method of family planning - 39%</a:t>
            </a:r>
          </a:p>
          <a:p>
            <a:r>
              <a:rPr lang="en-US" sz="3200" dirty="0"/>
              <a:t>of Women who received ANC from a skilled provider at least once for their last birth -97%, 60% had 4 visits</a:t>
            </a:r>
          </a:p>
          <a:p>
            <a:r>
              <a:rPr lang="en-US" sz="3200" dirty="0"/>
              <a:t>Live births delivered by a skilled provider - 74%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196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83A1E-526A-4032-80CF-0B00205C5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3 delays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98CC0-C718-49BE-A7A1-89458B561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"Three Delays Model" identifies the points at which delays can occur in the management of obstetric complications at the community and facility level (Thaddeus and Maine, 1994). </a:t>
            </a:r>
          </a:p>
          <a:p>
            <a:r>
              <a:rPr lang="en-US" dirty="0"/>
              <a:t>Phase 1. Delay in decision to seek care  </a:t>
            </a:r>
          </a:p>
          <a:p>
            <a:r>
              <a:rPr lang="en-US" dirty="0"/>
              <a:t>Phase 2. Delay to reach the health facility </a:t>
            </a:r>
          </a:p>
          <a:p>
            <a:r>
              <a:rPr lang="en-US" dirty="0"/>
              <a:t>Phase 3. Delay to receive adequate treatment.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225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22418-B19D-414A-BD66-A61888734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Delay 1: Decision to seek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202FC-BF4C-4553-A887-4213AC687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Economic status</a:t>
            </a:r>
          </a:p>
          <a:p>
            <a:r>
              <a:rPr lang="en-US" sz="2800" dirty="0"/>
              <a:t>Educational status </a:t>
            </a:r>
          </a:p>
          <a:p>
            <a:r>
              <a:rPr lang="en-US" sz="2800" dirty="0"/>
              <a:t>Women’s status </a:t>
            </a:r>
          </a:p>
          <a:p>
            <a:r>
              <a:rPr lang="en-US" sz="2800" dirty="0"/>
              <a:t>Illness </a:t>
            </a:r>
          </a:p>
          <a:p>
            <a:r>
              <a:rPr lang="en-US" dirty="0"/>
              <a:t>C</a:t>
            </a:r>
            <a:r>
              <a:rPr lang="en-US" sz="2800" dirty="0"/>
              <a:t>haracteristics </a:t>
            </a:r>
          </a:p>
          <a:p>
            <a:pPr lvl="1"/>
            <a:r>
              <a:rPr lang="en-US" dirty="0"/>
              <a:t>Values</a:t>
            </a:r>
          </a:p>
          <a:p>
            <a:pPr lvl="1"/>
            <a:r>
              <a:rPr lang="en-US" dirty="0"/>
              <a:t>Beliefs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397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680DA-208D-4F0E-9DCB-43915E95A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Delay 2: Reaching the Health facility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7933F-D99D-4F9C-AC94-1C16AAB26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Distance </a:t>
            </a:r>
          </a:p>
          <a:p>
            <a:r>
              <a:rPr lang="en-US" sz="2800" dirty="0"/>
              <a:t>Transport </a:t>
            </a:r>
          </a:p>
          <a:p>
            <a:r>
              <a:rPr lang="en-US" sz="2800" dirty="0"/>
              <a:t>Roads </a:t>
            </a:r>
          </a:p>
          <a:p>
            <a:r>
              <a:rPr lang="en-US" sz="2800" dirty="0"/>
              <a:t>Cost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808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100F-3FDC-4FE3-8777-7D05EAD29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>
            <a:normAutofit fontScale="90000"/>
          </a:bodyPr>
          <a:lstStyle/>
          <a:p>
            <a:r>
              <a:rPr lang="en-US" dirty="0"/>
              <a:t>Delay 3: Receiving adequate treatment.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00B1C-B788-4B2D-9963-CAD16B21F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Skilled staff </a:t>
            </a:r>
          </a:p>
          <a:p>
            <a:r>
              <a:rPr lang="en-US" sz="2800" dirty="0"/>
              <a:t>Drugs and sundries</a:t>
            </a:r>
          </a:p>
          <a:p>
            <a:r>
              <a:rPr lang="en-US" sz="2800" dirty="0"/>
              <a:t>Sterile equipment </a:t>
            </a:r>
          </a:p>
          <a:p>
            <a:r>
              <a:rPr lang="en-US" sz="2800" dirty="0"/>
              <a:t>Blood for transfusion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14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5D816-C54F-4FC2-8F8F-42648C580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1349"/>
            <a:ext cx="11475720" cy="1325563"/>
          </a:xfrm>
        </p:spPr>
        <p:txBody>
          <a:bodyPr/>
          <a:lstStyle/>
          <a:p>
            <a:r>
              <a:rPr lang="en-US" dirty="0"/>
              <a:t>Preventing Maternal and Infant Mortality - SDGs</a:t>
            </a:r>
          </a:p>
        </p:txBody>
      </p:sp>
      <p:pic>
        <p:nvPicPr>
          <p:cNvPr id="4" name="Picture 2" descr="Image result for sustainable development goals pdf">
            <a:extLst>
              <a:ext uri="{FF2B5EF4-FFF2-40B4-BE49-F238E27FC236}">
                <a16:creationId xmlns:a16="http://schemas.microsoft.com/office/drawing/2014/main" id="{B63CFE0E-0D9D-40C2-A990-BB1B2B621F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920" y="1828800"/>
            <a:ext cx="9921240" cy="438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716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E8E74-D993-4AB6-8F44-039832D7E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>
            <a:normAutofit fontScale="90000"/>
          </a:bodyPr>
          <a:lstStyle/>
          <a:p>
            <a:r>
              <a:rPr lang="en-US" dirty="0"/>
              <a:t>Preventing Maternal and Infant Mortality - SDGs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4A91F-A4A6-4903-90B4-8A8223E60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284" y="2086495"/>
            <a:ext cx="9867207" cy="4090468"/>
          </a:xfrm>
        </p:spPr>
        <p:txBody>
          <a:bodyPr/>
          <a:lstStyle/>
          <a:p>
            <a:r>
              <a:rPr lang="en-US" dirty="0"/>
              <a:t>SDGs 1- 7 contribute to the health of a mother</a:t>
            </a:r>
          </a:p>
          <a:p>
            <a:r>
              <a:rPr lang="en-US" dirty="0"/>
              <a:t>However, SDG 3 contributes directly </a:t>
            </a:r>
          </a:p>
          <a:p>
            <a:r>
              <a:rPr lang="en-US" dirty="0"/>
              <a:t>Objective 3 is directly concerned with reduction of maternal and neonatal mortality</a:t>
            </a:r>
          </a:p>
        </p:txBody>
      </p:sp>
    </p:spTree>
    <p:extLst>
      <p:ext uri="{BB962C8B-B14F-4D97-AF65-F5344CB8AC3E}">
        <p14:creationId xmlns:p14="http://schemas.microsoft.com/office/powerpoint/2010/main" val="174584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6661</TotalTime>
  <Words>1243</Words>
  <Application>Microsoft Office PowerPoint</Application>
  <PresentationFormat>Widescreen</PresentationFormat>
  <Paragraphs>146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Source Sans Pro</vt:lpstr>
      <vt:lpstr>Times New Roman</vt:lpstr>
      <vt:lpstr>TimesNewRoman</vt:lpstr>
      <vt:lpstr>Wingdings</vt:lpstr>
      <vt:lpstr>Office Theme</vt:lpstr>
      <vt:lpstr>SAVING A MOTHER AND BABY IN THE LABOUR WARD</vt:lpstr>
      <vt:lpstr>Outline</vt:lpstr>
      <vt:lpstr>Introduction</vt:lpstr>
      <vt:lpstr>The 3 delays Model</vt:lpstr>
      <vt:lpstr>Delay 1: Decision to seek care</vt:lpstr>
      <vt:lpstr>Delay 2: Reaching the Health facility </vt:lpstr>
      <vt:lpstr>Delay 3: Receiving adequate treatment. </vt:lpstr>
      <vt:lpstr>Preventing Maternal and Infant Mortality - SDGs</vt:lpstr>
      <vt:lpstr>Preventing Maternal and Infant Mortality - SDGs</vt:lpstr>
      <vt:lpstr>SDG 3: Good Health and Well-being</vt:lpstr>
      <vt:lpstr>SDG 3 Cont.</vt:lpstr>
      <vt:lpstr>Pre-conception Care</vt:lpstr>
      <vt:lpstr>After conception</vt:lpstr>
      <vt:lpstr>After conception Cont.</vt:lpstr>
      <vt:lpstr> Emergency preparedness, knowing bad symptoms</vt:lpstr>
      <vt:lpstr>Health Education</vt:lpstr>
      <vt:lpstr>During Labour (Intrapartum)  – Promote normal birth</vt:lpstr>
      <vt:lpstr>Intrapartum cont.</vt:lpstr>
      <vt:lpstr>Post-partum</vt:lpstr>
      <vt:lpstr>Video: Why did Mrs. X die?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 rogers</dc:creator>
  <cp:lastModifiedBy>dell</cp:lastModifiedBy>
  <cp:revision>324</cp:revision>
  <dcterms:created xsi:type="dcterms:W3CDTF">2021-07-31T10:45:37Z</dcterms:created>
  <dcterms:modified xsi:type="dcterms:W3CDTF">2022-05-03T07:33:53Z</dcterms:modified>
</cp:coreProperties>
</file>