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9"/>
  </p:notesMasterIdLst>
  <p:sldIdLst>
    <p:sldId id="256" r:id="rId2"/>
    <p:sldId id="320" r:id="rId3"/>
    <p:sldId id="314" r:id="rId4"/>
    <p:sldId id="260" r:id="rId5"/>
    <p:sldId id="262" r:id="rId6"/>
    <p:sldId id="309" r:id="rId7"/>
    <p:sldId id="310" r:id="rId8"/>
    <p:sldId id="318" r:id="rId9"/>
    <p:sldId id="312" r:id="rId10"/>
    <p:sldId id="313" r:id="rId11"/>
    <p:sldId id="317" r:id="rId12"/>
    <p:sldId id="259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19" r:id="rId37"/>
    <p:sldId id="30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55" autoAdjust="0"/>
  </p:normalViewPr>
  <p:slideViewPr>
    <p:cSldViewPr snapToGrid="0">
      <p:cViewPr varScale="1">
        <p:scale>
          <a:sx n="70" d="100"/>
          <a:sy n="70" d="100"/>
        </p:scale>
        <p:origin x="7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5DE85-E362-42E5-9398-532B977198A7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B15BA-7C84-4191-A1DF-7D6DFC1EBE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85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B15BA-7C84-4191-A1DF-7D6DFC1EBE5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10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are complications?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B15BA-7C84-4191-A1DF-7D6DFC1EBE5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2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are side effects?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B15BA-7C84-4191-A1DF-7D6DFC1EBE5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12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B15BA-7C84-4191-A1DF-7D6DFC1EBE5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78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Chloasma</a:t>
            </a:r>
            <a:r>
              <a:rPr lang="en-US" dirty="0"/>
              <a:t>;</a:t>
            </a:r>
            <a:r>
              <a:rPr lang="en-US" baseline="0" dirty="0"/>
              <a:t> </a:t>
            </a:r>
            <a:r>
              <a:rPr lang="en-US" dirty="0"/>
              <a:t>occurrence of extensive brown patches of irregular shape and size on the skin of the face and elsewhere; the pigmented facial patches if confluent are also called the mask of pregnancy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E717-34D2-4D60-82D8-CEBA7245B38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28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EFC0-1C5D-4FC2-88AB-E738F5F9DBC0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7BD2-4883-4A23-B8AA-32BAFB21BCBC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0CFA-1C90-4B8B-98BC-D4E98D4CDB50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6BD4-538C-4A5B-B7A6-606BFFEFFA35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D77C-3489-4114-8830-A09261B46B97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A2C1-47D7-4604-8DC8-C649ADB3F4D0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3534-4589-4499-81CF-0879F10DB228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F8A4C-CBBE-4DEA-A390-4A61E87371BB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16FA-5118-4061-9203-19FCC1AE5DEC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930B-A54B-4C4B-BD45-4988D85CB0C6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5731-F40C-47F6-9F8B-B21A02958CC0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30286-922F-4A13-893D-70CF98D1BE1F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89227"/>
            <a:ext cx="9144000" cy="35830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CONTRACEPTIVE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RELATED SIDE EFFECTS AND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COMPLICATIONS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Othman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Kakaire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05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Weight gain or loss </a:t>
            </a:r>
            <a:endParaRPr lang="en-US" dirty="0" smtClean="0"/>
          </a:p>
          <a:p>
            <a:r>
              <a:rPr lang="en-US" dirty="0" smtClean="0"/>
              <a:t>Nausea </a:t>
            </a:r>
          </a:p>
          <a:p>
            <a:r>
              <a:rPr lang="en-US" dirty="0" smtClean="0"/>
              <a:t>Vaginal </a:t>
            </a:r>
            <a:r>
              <a:rPr lang="en-US" dirty="0"/>
              <a:t>dryness </a:t>
            </a:r>
            <a:endParaRPr lang="en-US" dirty="0" smtClean="0"/>
          </a:p>
          <a:p>
            <a:r>
              <a:rPr lang="en-US" dirty="0" smtClean="0"/>
              <a:t>Local </a:t>
            </a:r>
            <a:r>
              <a:rPr lang="en-US" dirty="0"/>
              <a:t>skin irritation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Skin or eyes that become unusually yellow (jaundice) </a:t>
            </a:r>
            <a:endParaRPr lang="en-US" dirty="0" smtClean="0"/>
          </a:p>
          <a:p>
            <a:r>
              <a:rPr lang="en-US" dirty="0" smtClean="0"/>
              <a:t>Loss </a:t>
            </a:r>
            <a:r>
              <a:rPr lang="en-US" dirty="0"/>
              <a:t>of sensation in arms or legs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A2C1-47D7-4604-8DC8-C649ADB3F4D0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 Training For Health Workers By David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700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28" y="224206"/>
            <a:ext cx="8133213" cy="1376790"/>
          </a:xfrm>
        </p:spPr>
        <p:txBody>
          <a:bodyPr/>
          <a:lstStyle/>
          <a:p>
            <a:r>
              <a:rPr lang="en-US" dirty="0"/>
              <a:t>Positive or </a:t>
            </a:r>
            <a:r>
              <a:rPr lang="en-US" dirty="0" smtClean="0"/>
              <a:t>negative consequences</a:t>
            </a:r>
            <a:r>
              <a:rPr lang="en-US" dirty="0"/>
              <a:t>: client’s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228" y="1690690"/>
            <a:ext cx="4063622" cy="4486273"/>
          </a:xfrm>
        </p:spPr>
        <p:txBody>
          <a:bodyPr/>
          <a:lstStyle/>
          <a:p>
            <a:r>
              <a:rPr lang="en-US" dirty="0"/>
              <a:t>Feel “unwell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 </a:t>
            </a:r>
            <a:r>
              <a:rPr lang="en-US" dirty="0"/>
              <a:t>Feel too weak to </a:t>
            </a:r>
            <a:r>
              <a:rPr lang="en-US" dirty="0" smtClean="0"/>
              <a:t>work</a:t>
            </a:r>
          </a:p>
          <a:p>
            <a:r>
              <a:rPr lang="en-US" dirty="0" smtClean="0"/>
              <a:t> </a:t>
            </a:r>
            <a:r>
              <a:rPr lang="en-US" dirty="0"/>
              <a:t>Unable to participate in religious community activities </a:t>
            </a:r>
            <a:endParaRPr lang="en-US" dirty="0" smtClean="0"/>
          </a:p>
          <a:p>
            <a:r>
              <a:rPr lang="en-US" dirty="0" smtClean="0"/>
              <a:t>Unable </a:t>
            </a:r>
            <a:r>
              <a:rPr lang="en-US" dirty="0"/>
              <a:t>to cook </a:t>
            </a:r>
            <a:endParaRPr lang="en-US" dirty="0" smtClean="0"/>
          </a:p>
          <a:p>
            <a:r>
              <a:rPr lang="en-US" dirty="0" smtClean="0"/>
              <a:t>Feel </a:t>
            </a:r>
            <a:r>
              <a:rPr lang="en-US" dirty="0"/>
              <a:t>unattractive </a:t>
            </a:r>
            <a:endParaRPr lang="en-US" dirty="0" smtClean="0"/>
          </a:p>
          <a:p>
            <a:r>
              <a:rPr lang="en-US" dirty="0" smtClean="0"/>
              <a:t>Limit </a:t>
            </a:r>
            <a:r>
              <a:rPr lang="en-US" dirty="0"/>
              <a:t>sexual activity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7284" y="1600996"/>
            <a:ext cx="4558352" cy="4575967"/>
          </a:xfrm>
        </p:spPr>
        <p:txBody>
          <a:bodyPr/>
          <a:lstStyle/>
          <a:p>
            <a:r>
              <a:rPr lang="en-US" dirty="0" smtClean="0"/>
              <a:t>Enhance sexual pleasure </a:t>
            </a:r>
          </a:p>
          <a:p>
            <a:r>
              <a:rPr lang="en-US" dirty="0"/>
              <a:t>Feel </a:t>
            </a:r>
            <a:r>
              <a:rPr lang="en-US" dirty="0" smtClean="0"/>
              <a:t>more attractive</a:t>
            </a:r>
          </a:p>
          <a:p>
            <a:r>
              <a:rPr lang="en-US" dirty="0" smtClean="0"/>
              <a:t>Discontinue </a:t>
            </a:r>
            <a:r>
              <a:rPr lang="en-US" dirty="0"/>
              <a:t>contraceptive method or use it irregularly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3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251" y="1375063"/>
            <a:ext cx="8434316" cy="382473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MANAGEMENT OF FP RELATED </a:t>
            </a:r>
            <a:br>
              <a:rPr lang="en-US" dirty="0"/>
            </a:br>
            <a:r>
              <a:rPr lang="en-US" dirty="0"/>
              <a:t>SIDE EFFECTS &amp; COMPLICATIONS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760D-0725-4E17-8D86-8B8CA08018A9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688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69068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THE USE OF </a:t>
            </a:r>
            <a:r>
              <a:rPr lang="en-US" b="1" dirty="0">
                <a:solidFill>
                  <a:srgbClr val="FF0000"/>
                </a:solidFill>
              </a:rPr>
              <a:t>“S O A P” </a:t>
            </a:r>
            <a:r>
              <a:rPr lang="en-US" b="1" dirty="0"/>
              <a:t>PROCESS  IN MANAGEMENT OF </a:t>
            </a:r>
            <a:br>
              <a:rPr lang="en-US" b="1" dirty="0"/>
            </a:br>
            <a:r>
              <a:rPr lang="en-US" b="1" dirty="0"/>
              <a:t>CONTRACEPTIVE SIDE EFFECTS.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200" dirty="0"/>
              <a:t>The acronym</a:t>
            </a:r>
            <a:r>
              <a:rPr lang="en-US" sz="4000" b="1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SOAP</a:t>
            </a:r>
            <a:r>
              <a:rPr lang="en-US" sz="4000" b="1" dirty="0"/>
              <a:t> </a:t>
            </a:r>
            <a:r>
              <a:rPr lang="en-US" sz="3200" dirty="0"/>
              <a:t>is;</a:t>
            </a:r>
          </a:p>
          <a:p>
            <a:pPr>
              <a:buNone/>
            </a:pPr>
            <a:r>
              <a:rPr lang="en-US" sz="3200" dirty="0">
                <a:solidFill>
                  <a:srgbClr val="FF0000"/>
                </a:solidFill>
              </a:rPr>
              <a:t>    </a:t>
            </a:r>
            <a:r>
              <a:rPr lang="en-US" sz="3200" b="1" dirty="0">
                <a:solidFill>
                  <a:srgbClr val="FF0000"/>
                </a:solidFill>
              </a:rPr>
              <a:t>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       Subjective data</a:t>
            </a:r>
          </a:p>
          <a:p>
            <a:pPr>
              <a:buNone/>
            </a:pPr>
            <a:endParaRPr lang="en-US" sz="3200" dirty="0"/>
          </a:p>
          <a:p>
            <a:pPr>
              <a:buNone/>
            </a:pPr>
            <a:r>
              <a:rPr lang="en-US" sz="3200" dirty="0"/>
              <a:t>    </a:t>
            </a:r>
            <a:r>
              <a:rPr lang="en-US" sz="3200" b="1" dirty="0">
                <a:solidFill>
                  <a:srgbClr val="FF0000"/>
                </a:solidFill>
              </a:rPr>
              <a:t>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     Objective data</a:t>
            </a:r>
          </a:p>
          <a:p>
            <a:pPr>
              <a:buNone/>
            </a:pPr>
            <a:endParaRPr lang="en-US" sz="3200" dirty="0"/>
          </a:p>
          <a:p>
            <a:pPr>
              <a:buNone/>
            </a:pPr>
            <a:r>
              <a:rPr lang="en-US" sz="3200" dirty="0"/>
              <a:t>    </a:t>
            </a:r>
            <a:r>
              <a:rPr lang="en-US" sz="3200" b="1" dirty="0">
                <a:solidFill>
                  <a:srgbClr val="FF0000"/>
                </a:solidFill>
              </a:rPr>
              <a:t>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      Assessment</a:t>
            </a:r>
          </a:p>
          <a:p>
            <a:pPr>
              <a:buNone/>
            </a:pPr>
            <a:endParaRPr lang="en-US" sz="3200" dirty="0"/>
          </a:p>
          <a:p>
            <a:pPr>
              <a:buNone/>
            </a:pPr>
            <a:r>
              <a:rPr lang="en-US" sz="3200" b="1" dirty="0"/>
              <a:t>   </a:t>
            </a:r>
            <a:r>
              <a:rPr lang="en-US" sz="3200" b="1" dirty="0">
                <a:solidFill>
                  <a:srgbClr val="FF0000"/>
                </a:solidFill>
              </a:rPr>
              <a:t> P        </a:t>
            </a:r>
            <a:r>
              <a:rPr lang="en-US" sz="3200" dirty="0"/>
              <a:t>Plan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630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SOAP cont….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73958"/>
            <a:ext cx="7886700" cy="499508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SUBJECTIVE:</a:t>
            </a:r>
          </a:p>
          <a:p>
            <a:pPr marL="0" indent="0">
              <a:buNone/>
            </a:pPr>
            <a:r>
              <a:rPr lang="en-US" sz="3200" dirty="0"/>
              <a:t>Collect information on the situation from the client by thorough history taking or counseling.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OBJECTIVE:</a:t>
            </a:r>
          </a:p>
          <a:p>
            <a:pPr marL="0" indent="0">
              <a:buNone/>
            </a:pPr>
            <a:r>
              <a:rPr lang="en-US" sz="3200" dirty="0"/>
              <a:t>Collect information on the situation from physical examination, investigations and/or observations.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004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1222"/>
            <a:ext cx="7886700" cy="931411"/>
          </a:xfrm>
        </p:spPr>
        <p:txBody>
          <a:bodyPr/>
          <a:lstStyle/>
          <a:p>
            <a:r>
              <a:rPr lang="en-US" dirty="0"/>
              <a:t>SOAP Cont….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29" y="900750"/>
            <a:ext cx="8284190" cy="5076967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ASSESSMENT:</a:t>
            </a:r>
          </a:p>
          <a:p>
            <a:pPr marL="0" indent="0">
              <a:buNone/>
            </a:pPr>
            <a:r>
              <a:rPr lang="en-US" sz="3200" dirty="0"/>
              <a:t>Review subjective and objective information and make conclusion/diagnosis.</a:t>
            </a:r>
          </a:p>
          <a:p>
            <a:pPr>
              <a:buNone/>
            </a:pPr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PLAN:</a:t>
            </a:r>
            <a:r>
              <a:rPr lang="en-US" sz="3200" b="1" dirty="0"/>
              <a:t> </a:t>
            </a:r>
          </a:p>
          <a:p>
            <a:pPr marL="0" indent="0">
              <a:buNone/>
            </a:pPr>
            <a:r>
              <a:rPr lang="en-US" sz="3200" dirty="0"/>
              <a:t>Determine strategy to resolve the situation e.g.;{Treatment, change of method, counseling or re-instruction} and tell the client your plan.</a:t>
            </a:r>
          </a:p>
          <a:p>
            <a:pPr marL="0" indent="0">
              <a:buNone/>
            </a:pPr>
            <a:r>
              <a:rPr lang="en-US" sz="3200" dirty="0"/>
              <a:t>Remember to evaluate the client’s understanding before he/she leaves, and arrange for follow up visit.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233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2072"/>
            <a:ext cx="7886700" cy="5172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Client comes complaining of heavy bleeding while on Implanon.</a:t>
            </a:r>
          </a:p>
          <a:p>
            <a:pPr>
              <a:buFont typeface="Wingdings" pitchFamily="2" charset="2"/>
              <a:buChar char="v"/>
            </a:pPr>
            <a:r>
              <a:rPr lang="en-US" sz="3900" b="1" i="1" dirty="0">
                <a:solidFill>
                  <a:srgbClr val="FF0000"/>
                </a:solidFill>
              </a:rPr>
              <a:t>Subjective:</a:t>
            </a:r>
          </a:p>
          <a:p>
            <a:r>
              <a:rPr lang="en-US" dirty="0"/>
              <a:t>Ask how long she has been bleeding.</a:t>
            </a:r>
          </a:p>
          <a:p>
            <a:r>
              <a:rPr lang="en-US" dirty="0"/>
              <a:t>Ask if bleeding followed a period of amenorrhea.</a:t>
            </a:r>
          </a:p>
          <a:p>
            <a:r>
              <a:rPr lang="en-US" dirty="0"/>
              <a:t>Ask whether bleeding is more than her usual menstrual period.</a:t>
            </a:r>
          </a:p>
          <a:p>
            <a:r>
              <a:rPr lang="en-US" dirty="0"/>
              <a:t>Ask if heavy bleeding started after using Implanon  or she had it before.</a:t>
            </a:r>
          </a:p>
          <a:p>
            <a:r>
              <a:rPr lang="en-US" dirty="0"/>
              <a:t>Ask whether bleeding follows sexual intercourse.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784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 cont……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8424"/>
            <a:ext cx="7886700" cy="52543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b="1" i="1" dirty="0">
                <a:solidFill>
                  <a:srgbClr val="FF0000"/>
                </a:solidFill>
              </a:rPr>
              <a:t>Objective: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Check for signs of anemia e.g. Pale mucus membranes of conjunctiva, nail beds, palms and tongue and Dizziness.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Check pad if bleeding now.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Perform pelvic examination{ speculum and bimanual} to rule out cancer of the cervix, abortion, cervicitis and anemia.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91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 cont….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787" y="1433015"/>
            <a:ext cx="8242395" cy="519979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b="1" i="1" dirty="0">
                <a:solidFill>
                  <a:srgbClr val="FF0000"/>
                </a:solidFill>
              </a:rPr>
              <a:t>Assessment: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Based on subjective and/ or Objective findings;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Conclude if bleeding has become a health threat or not.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Exclude other underlying medical/ gynecological problems and anemia.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Make a concrete conclusion/diagnosis.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096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6759"/>
            <a:ext cx="7886700" cy="753990"/>
          </a:xfrm>
        </p:spPr>
        <p:txBody>
          <a:bodyPr/>
          <a:lstStyle/>
          <a:p>
            <a:r>
              <a:rPr lang="en-US" dirty="0"/>
              <a:t>Example  cont….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3" y="900749"/>
            <a:ext cx="8598088" cy="57320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900" b="1" i="1" dirty="0">
                <a:solidFill>
                  <a:srgbClr val="FF0000"/>
                </a:solidFill>
              </a:rPr>
              <a:t>Plan: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Very heavy or prolonged bleeding, more than 8 days long or twice as much as her menstrual period., Give her Ibuprofen 400mg—800mg 8hrly for 5 days.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If bleeding now stopped, reassure her that she can continue using the method.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If bleeding persists give low dose of </a:t>
            </a:r>
            <a:r>
              <a:rPr lang="en-US" dirty="0" err="1"/>
              <a:t>COC</a:t>
            </a:r>
            <a:r>
              <a:rPr lang="en-US" dirty="0"/>
              <a:t>, One cycle.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If bleeding persists and the client is very uncomfortable counsel for another method of choice.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Evaluate and treat any underlying medical or Gynecological condition or refer.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31414"/>
            <a:ext cx="2057400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75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65" y="154129"/>
            <a:ext cx="7865897" cy="589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388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NSAIDs i.e. Ibuprofen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Non-steroid </a:t>
            </a:r>
            <a:r>
              <a:rPr lang="en-US" dirty="0" smtClean="0">
                <a:solidFill>
                  <a:srgbClr val="FF0000"/>
                </a:solidFill>
              </a:rPr>
              <a:t>ant-</a:t>
            </a:r>
            <a:r>
              <a:rPr lang="en-US" dirty="0" err="1" smtClean="0">
                <a:solidFill>
                  <a:srgbClr val="FF0000"/>
                </a:solidFill>
              </a:rPr>
              <a:t>inflamatory</a:t>
            </a:r>
            <a:r>
              <a:rPr lang="en-US" dirty="0" smtClean="0">
                <a:solidFill>
                  <a:srgbClr val="FF0000"/>
                </a:solidFill>
              </a:rPr>
              <a:t> drugs.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Mefenamic acid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These are </a:t>
            </a:r>
            <a:r>
              <a:rPr lang="en-US" dirty="0">
                <a:solidFill>
                  <a:srgbClr val="FF0000"/>
                </a:solidFill>
              </a:rPr>
              <a:t>Prostaglandins inhibitors (Constricts) thus contracts the uterus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Tranexamic acid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70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43498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Hormonal </a:t>
            </a:r>
            <a:r>
              <a:rPr lang="en-US" b="1" dirty="0" err="1" smtClean="0"/>
              <a:t>contraceptivenside</a:t>
            </a:r>
            <a:r>
              <a:rPr lang="en-US" b="1" dirty="0" smtClean="0"/>
              <a:t> </a:t>
            </a:r>
            <a:r>
              <a:rPr lang="en-US" b="1" dirty="0"/>
              <a:t>effects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457200"/>
          <a:ext cx="9144001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576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9275">
                <a:tc>
                  <a:txBody>
                    <a:bodyPr/>
                    <a:lstStyle/>
                    <a:p>
                      <a:r>
                        <a:rPr lang="en-US" sz="2400" dirty="0"/>
                        <a:t>SIDE EFFECT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Investigation</a:t>
                      </a:r>
                      <a:r>
                        <a:rPr lang="en-US" sz="2400" baseline="0" dirty="0"/>
                        <a:t> steps</a:t>
                      </a:r>
                      <a:endParaRPr lang="en-US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Management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75916">
                <a:tc>
                  <a:txBody>
                    <a:bodyPr/>
                    <a:lstStyle/>
                    <a:p>
                      <a:r>
                        <a:rPr lang="en-US" sz="2400" dirty="0"/>
                        <a:t>1. </a:t>
                      </a:r>
                      <a:r>
                        <a:rPr lang="en-US" sz="2400" dirty="0" err="1"/>
                        <a:t>Amenorrhoea</a:t>
                      </a:r>
                      <a:r>
                        <a:rPr lang="en-US" sz="2400" dirty="0"/>
                        <a:t> ( Missed periods which concerns the client)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Clarify, what “missed menses” means. Was there any spotting or staining of underwear when the client was  swallowing the Iron</a:t>
                      </a:r>
                      <a:r>
                        <a:rPr lang="en-US" sz="2400" baseline="0" dirty="0"/>
                        <a:t> Tablets?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baseline="0" dirty="0"/>
                        <a:t>Ask how she has been taking her Pills.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US" sz="24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baseline="0" dirty="0"/>
                        <a:t>Rule out pregnancy by menstrual history, symptom and physical examination</a:t>
                      </a:r>
                      <a:endParaRPr lang="en-US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/>
                        <a:t>If yes re-assure the client. Low dose Pill users can expect very scanty or no bleeding at all.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/>
                        <a:t>Missed Pills or Pills taken late raise the risk of pregnancy..Clients on 21-days</a:t>
                      </a:r>
                      <a:r>
                        <a:rPr lang="en-US" sz="2400" baseline="0" dirty="0"/>
                        <a:t> Pills packets may  forget to leave a Pill-free week for menses.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baseline="0" dirty="0"/>
                        <a:t>If the client is pregnant, refer her according to her pregnancy, if she intends to continue with pregnancy, stop COCs.</a:t>
                      </a:r>
                      <a:endParaRPr lang="en-US" sz="2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303E5-5BAB-4000-BBDA-D114B443F1DB}" type="datetime1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99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Cont…..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62000"/>
          <a:ext cx="9144001" cy="601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85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056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1980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800" dirty="0"/>
                        <a:t>Has she recently discontinued the Pill?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/>
                        <a:t>Rule out pregnancy .if</a:t>
                      </a:r>
                      <a:r>
                        <a:rPr lang="en-US" sz="2800" baseline="0" dirty="0"/>
                        <a:t> the client is not pregnant, explain that there may be delay in return of her menses after stopping </a:t>
                      </a:r>
                      <a:r>
                        <a:rPr lang="en-US" sz="2800" baseline="0" dirty="0" err="1"/>
                        <a:t>COCs</a:t>
                      </a:r>
                      <a:r>
                        <a:rPr lang="en-US" sz="2800" baseline="0" dirty="0"/>
                        <a:t>. If her periods were regular before beginning </a:t>
                      </a:r>
                      <a:r>
                        <a:rPr lang="en-US" sz="2800" baseline="0" dirty="0" err="1"/>
                        <a:t>COCs</a:t>
                      </a:r>
                      <a:r>
                        <a:rPr lang="en-US" sz="2800" baseline="0" dirty="0"/>
                        <a:t> , they will be irregular when </a:t>
                      </a:r>
                      <a:r>
                        <a:rPr lang="en-US" sz="2800" baseline="0" dirty="0" err="1"/>
                        <a:t>COCs</a:t>
                      </a:r>
                      <a:r>
                        <a:rPr lang="en-US" sz="2800" baseline="0" dirty="0"/>
                        <a:t> are stopped and may take some months to return. Help the client make an informed choice for another contraceptive method.</a:t>
                      </a:r>
                      <a:endParaRPr lang="en-US" sz="28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45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2400" dirty="0"/>
                        <a:t>Spotting or bleeding between periods also called “breakthrough’ bleeding. Commonly during 1</a:t>
                      </a:r>
                      <a:r>
                        <a:rPr lang="en-US" sz="2400" baseline="30000" dirty="0"/>
                        <a:t>st</a:t>
                      </a:r>
                      <a:r>
                        <a:rPr lang="en-US" sz="2400" dirty="0"/>
                        <a:t> 4 month after starting pills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Has the client recently begun </a:t>
                      </a:r>
                      <a:r>
                        <a:rPr lang="en-US" sz="2400" dirty="0" err="1"/>
                        <a:t>COCs</a:t>
                      </a:r>
                      <a:r>
                        <a:rPr lang="en-US" sz="2400" dirty="0"/>
                        <a:t>?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Ask if she has missed one or more pills, or if she take pills at different time every day.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Ask if she has had much vomiting or diarrhea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/>
                        <a:t>Re-assure. Acknowledge that  this is annoying but not dangerous and expect it resolve.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/>
                        <a:t>If necessary re-instruct.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/>
                        <a:t>If the client has had vomiting or diarrhea, explain  that this may have interfered with her body's’  absorption of </a:t>
                      </a:r>
                      <a:r>
                        <a:rPr lang="en-US" sz="2400" dirty="0" err="1"/>
                        <a:t>COCS</a:t>
                      </a:r>
                      <a:r>
                        <a:rPr lang="en-US" sz="2400" dirty="0"/>
                        <a:t>.</a:t>
                      </a:r>
                      <a:r>
                        <a:rPr lang="en-US" sz="2400" baseline="0" dirty="0"/>
                        <a:t> Recommend condoms, or abstinence for 7 consecutive days after the vomiting and diarrhea resolve.</a:t>
                      </a:r>
                      <a:endParaRPr lang="en-US" sz="2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9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558637">
                <a:tc>
                  <a:txBody>
                    <a:bodyPr/>
                    <a:lstStyle/>
                    <a:p>
                      <a:r>
                        <a:rPr lang="en-US" sz="2400" dirty="0"/>
                        <a:t>Spotting</a:t>
                      </a:r>
                      <a:r>
                        <a:rPr lang="en-US" sz="2400" baseline="0" dirty="0"/>
                        <a:t> or bleeding cont….</a:t>
                      </a:r>
                      <a:endParaRPr lang="en-US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Ask if client has any new medicines(</a:t>
                      </a:r>
                      <a:r>
                        <a:rPr lang="en-US" sz="2400" dirty="0" err="1"/>
                        <a:t>e.g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Rifampcin</a:t>
                      </a:r>
                      <a:r>
                        <a:rPr lang="en-US" sz="2400" dirty="0"/>
                        <a:t> or </a:t>
                      </a:r>
                      <a:r>
                        <a:rPr lang="en-US" sz="2400" dirty="0" err="1"/>
                        <a:t>Anticonvulsanrs</a:t>
                      </a:r>
                      <a:r>
                        <a:rPr lang="en-US" sz="2400" dirty="0"/>
                        <a:t>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/>
                        <a:t>The client may require  to change the method if on such drugs.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9936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Exclude </a:t>
                      </a:r>
                      <a:r>
                        <a:rPr lang="en-US" sz="2400" dirty="0" err="1"/>
                        <a:t>gynacological</a:t>
                      </a:r>
                      <a:r>
                        <a:rPr lang="en-US" sz="2400" dirty="0"/>
                        <a:t> problems such as pregnancy, abortion, cervical infection, </a:t>
                      </a:r>
                      <a:r>
                        <a:rPr lang="en-US" sz="2400" dirty="0" err="1"/>
                        <a:t>PID</a:t>
                      </a:r>
                      <a:r>
                        <a:rPr lang="en-US" sz="2400" dirty="0"/>
                        <a:t>, or</a:t>
                      </a:r>
                      <a:r>
                        <a:rPr lang="en-US" sz="2400" baseline="0" dirty="0"/>
                        <a:t> tumours. Ask if client has ever had a normal pap smear within the last year. Ask if spotting follows sexual intercourse. Has she changed sexual partners of recent?</a:t>
                      </a:r>
                      <a:endParaRPr lang="en-US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Rule out pregnancy, cervical infection, </a:t>
                      </a:r>
                      <a:r>
                        <a:rPr lang="en-US" sz="2400" dirty="0" err="1"/>
                        <a:t>PID</a:t>
                      </a:r>
                      <a:r>
                        <a:rPr lang="en-US" sz="2400" dirty="0"/>
                        <a:t>, OR </a:t>
                      </a:r>
                      <a:r>
                        <a:rPr lang="en-US" sz="2400" dirty="0" err="1"/>
                        <a:t>GYN</a:t>
                      </a:r>
                      <a:r>
                        <a:rPr lang="en-US" sz="2400" dirty="0"/>
                        <a:t> cancer by pelvic examination. If available do ca. cervical screening (if more than a year has passed since the last one was done) IF GYN problem ere present refer or manage according</a:t>
                      </a:r>
                      <a:r>
                        <a:rPr lang="en-US" sz="2400" baseline="0" dirty="0"/>
                        <a:t> to policy guidelines.</a:t>
                      </a:r>
                      <a:endParaRPr lang="en-US" sz="2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62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04335"/>
          <a:ext cx="9038496" cy="667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0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79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554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77465">
                <a:tc>
                  <a:txBody>
                    <a:bodyPr/>
                    <a:lstStyle/>
                    <a:p>
                      <a:r>
                        <a:rPr lang="en-US" sz="2400" dirty="0"/>
                        <a:t>Spotting bleeding continues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If none of the above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/>
                        <a:t>If no </a:t>
                      </a:r>
                      <a:r>
                        <a:rPr lang="en-US" sz="2400" dirty="0" err="1"/>
                        <a:t>gynaecological</a:t>
                      </a:r>
                      <a:r>
                        <a:rPr lang="en-US" sz="2400" dirty="0"/>
                        <a:t>, drug interaction or other problems are detected; the breakthrough bleeding may be due to inadequate support of the uterine lining. Switch to a more potent progestin </a:t>
                      </a:r>
                      <a:r>
                        <a:rPr lang="en-US" sz="2400" dirty="0" err="1"/>
                        <a:t>e.g</a:t>
                      </a:r>
                      <a:r>
                        <a:rPr lang="en-US" sz="2400" dirty="0"/>
                        <a:t>  LNG-ET.</a:t>
                      </a:r>
                      <a:r>
                        <a:rPr lang="en-US" sz="2400" baseline="0" dirty="0"/>
                        <a:t> Or  put her on high dose </a:t>
                      </a:r>
                      <a:r>
                        <a:rPr lang="en-US" sz="2400" baseline="0" dirty="0" err="1"/>
                        <a:t>oestrogen</a:t>
                      </a:r>
                      <a:r>
                        <a:rPr lang="en-US" sz="2400" baseline="0" dirty="0"/>
                        <a:t> pill(50mcgs, for 1-3 </a:t>
                      </a:r>
                      <a:r>
                        <a:rPr lang="en-US" sz="2400" baseline="0" dirty="0" err="1"/>
                        <a:t>cyles</a:t>
                      </a:r>
                      <a:r>
                        <a:rPr lang="en-US" sz="2400" baseline="0" dirty="0"/>
                        <a:t> only and return to her lower dose.(Discourage her from smoking) Another alternative is to try her on a prostaglandin inhibitor like any of the NSAIDs </a:t>
                      </a:r>
                      <a:r>
                        <a:rPr lang="en-US" sz="2400" baseline="0" dirty="0" err="1"/>
                        <a:t>e.g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Ibrufen</a:t>
                      </a:r>
                      <a:r>
                        <a:rPr lang="en-US" sz="2400" baseline="0" dirty="0"/>
                        <a:t> up to 800mg 8hrly x 5 days. </a:t>
                      </a:r>
                      <a:endParaRPr lang="en-US" sz="2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36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/>
              <a:t>NAUSEA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838200"/>
          <a:ext cx="9144000" cy="5989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89638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Exclude pregnancy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Find</a:t>
                      </a:r>
                      <a:r>
                        <a:rPr lang="en-US" sz="2400" baseline="0" dirty="0"/>
                        <a:t> out if </a:t>
                      </a:r>
                      <a:r>
                        <a:rPr lang="en-US" sz="2400" baseline="0" dirty="0" err="1"/>
                        <a:t>COCs</a:t>
                      </a:r>
                      <a:r>
                        <a:rPr lang="en-US" sz="2400" baseline="0" dirty="0"/>
                        <a:t> are taken in the morning or on an empty stomach.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4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baseline="0" dirty="0"/>
                        <a:t>Rule out other causes of nausea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4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4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4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baseline="0" dirty="0"/>
                        <a:t>None of these</a:t>
                      </a:r>
                      <a:endParaRPr lang="en-US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/>
                        <a:t>If the client is pregnant , discontinue </a:t>
                      </a:r>
                      <a:r>
                        <a:rPr lang="en-US" sz="2400" dirty="0" err="1"/>
                        <a:t>COCs</a:t>
                      </a:r>
                      <a:r>
                        <a:rPr lang="en-US" sz="2400" dirty="0"/>
                        <a:t> and refer her according</a:t>
                      </a:r>
                      <a:r>
                        <a:rPr lang="en-US" sz="2400" baseline="0" dirty="0"/>
                        <a:t> to her preference.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2400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baseline="0" dirty="0"/>
                        <a:t>Advise the client to take pill with the evening meal.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baseline="0" dirty="0"/>
                        <a:t>Evaluate for infection (Hepatitis, Gastro-enteritis, HIV) and other causes of nausea.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2400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baseline="0" dirty="0"/>
                        <a:t>Switch to progestin only method. Re-assure that nausea may be limited to the first few cycles or the first day of each cycle.</a:t>
                      </a:r>
                      <a:endParaRPr lang="en-US" sz="2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30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/>
              <a:t>HEADACHES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807720"/>
          <a:ext cx="9144000" cy="605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5028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dirty="0"/>
                        <a:t>Listen carefully to a </a:t>
                      </a:r>
                      <a:r>
                        <a:rPr lang="en-US" dirty="0" err="1"/>
                        <a:t>COC</a:t>
                      </a:r>
                      <a:r>
                        <a:rPr lang="en-US" dirty="0"/>
                        <a:t> client COMPLAINING OF HEADACHES. Severe headaches especially those that involve vision changes or speech or problems may be an early</a:t>
                      </a:r>
                      <a:r>
                        <a:rPr lang="en-US" baseline="0" dirty="0"/>
                        <a:t> warning of a stroke! General questions on headache include: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Whether they occur when the client has menses.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Whether she can function with her daily tasks.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What medicines relieve the headache?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dirty="0"/>
                        <a:t>Rule out sinusitis by determining whether she has purulent</a:t>
                      </a:r>
                      <a:r>
                        <a:rPr lang="en-US" baseline="0" dirty="0"/>
                        <a:t> nasal discharge and tenderness in the area of sinuses.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baseline="0" dirty="0"/>
                        <a:t>Ask whether she has ever had high blood pressure. Is the headache accompanied by palpitations or dizziness (suggestive of </a:t>
                      </a:r>
                      <a:r>
                        <a:rPr lang="en-US" baseline="0" dirty="0" err="1"/>
                        <a:t>HBP</a:t>
                      </a:r>
                      <a:r>
                        <a:rPr lang="en-US" baseline="0" dirty="0"/>
                        <a:t>)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dirty="0"/>
                        <a:t>Refer</a:t>
                      </a:r>
                      <a:r>
                        <a:rPr lang="en-US" baseline="0" dirty="0"/>
                        <a:t> urgently if stroke is suspected.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baseline="0" dirty="0"/>
                        <a:t>Refer for treatment of sinusitis. Continue </a:t>
                      </a:r>
                      <a:r>
                        <a:rPr lang="en-US" baseline="0" dirty="0" err="1"/>
                        <a:t>COCs</a:t>
                      </a:r>
                      <a:r>
                        <a:rPr lang="en-US" baseline="0" dirty="0"/>
                        <a:t>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baseline="0" dirty="0"/>
                        <a:t>Regardless of history, Check the BP, if elevated, treat as below on management of high blood pressure.</a:t>
                      </a:r>
                      <a:endParaRPr 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120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/>
              <a:t>HEADACHES Cont…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92162"/>
          <a:ext cx="9144000" cy="7224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224078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dirty="0"/>
                        <a:t>Try to distinguish between muscle contraction{tension} headaches</a:t>
                      </a:r>
                      <a:r>
                        <a:rPr lang="en-US" sz="2000" baseline="0" dirty="0"/>
                        <a:t> and migraine{vascular}headaches.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2000" b="1" baseline="0" dirty="0">
                          <a:solidFill>
                            <a:srgbClr val="FF0000"/>
                          </a:solidFill>
                        </a:rPr>
                        <a:t>Muscle contraction </a:t>
                      </a:r>
                      <a:r>
                        <a:rPr lang="en-US" sz="2000" baseline="0" dirty="0"/>
                        <a:t>headaches are generally in the front or back of the head. These are bilateral, the pain is often  pressure-like or dull and neck muscles are often painful.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2000" baseline="0" dirty="0">
                          <a:solidFill>
                            <a:srgbClr val="FF0000"/>
                          </a:solidFill>
                        </a:rPr>
                        <a:t>Migraine</a:t>
                      </a:r>
                      <a:r>
                        <a:rPr lang="en-US" sz="2000" baseline="0" dirty="0"/>
                        <a:t> headaches can vary from mild to severe. Pain is often located in the temporal areas and is throbbing in nature. Nausea or vomiting may be present. Clients may have a warning9aura0 that a headache is about to occur. Some clients experience neurological symptoms: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/>
                        <a:t>Vision  changes; flashing lights, double or loss of vision.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/>
                        <a:t>Numbness, tingling/weakness in limbs.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/>
                        <a:t>Speech or memory problems.</a:t>
                      </a:r>
                      <a:endParaRPr lang="en-US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000" dirty="0"/>
                        <a:t>The presence</a:t>
                      </a:r>
                      <a:r>
                        <a:rPr lang="en-US" sz="2000" baseline="0" dirty="0"/>
                        <a:t> of neurological symptoms may suggest a severe migraine headache.  This client is at risk of stroke. Strongly advise her not to smoke tobacco. If she has had neurologic symptoms, stop the </a:t>
                      </a:r>
                      <a:r>
                        <a:rPr lang="en-US" sz="2000" baseline="0" dirty="0" err="1"/>
                        <a:t>COCs</a:t>
                      </a:r>
                      <a:r>
                        <a:rPr lang="en-US" sz="2000" baseline="0" dirty="0"/>
                        <a:t>. Progestin only methods or other non-hormonal methods  can be used. Refer as necessary.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000" baseline="0" dirty="0"/>
                        <a:t>If the client describes headaches without neurologic symptoms, she may continue </a:t>
                      </a:r>
                      <a:r>
                        <a:rPr lang="en-US" sz="2000" baseline="0" dirty="0" err="1"/>
                        <a:t>COCs</a:t>
                      </a:r>
                      <a:r>
                        <a:rPr lang="en-US" sz="2000" baseline="0" dirty="0"/>
                        <a:t>. Have her keep a record of the frequency of the headaches.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2000" baseline="0" dirty="0"/>
                        <a:t>Return to the clinic after 2-3 cycles, or sooner, if headaches worsen.</a:t>
                      </a:r>
                      <a:endParaRPr lang="en-US" sz="20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970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/>
              <a:t>HEADACHES Cont..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838200"/>
          <a:ext cx="91440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674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800" dirty="0"/>
                        <a:t>Ask client if the headaches are worse since she began </a:t>
                      </a:r>
                      <a:r>
                        <a:rPr lang="en-US" sz="2800" dirty="0" err="1"/>
                        <a:t>COCs</a:t>
                      </a:r>
                      <a:r>
                        <a:rPr lang="en-US" sz="2800" dirty="0"/>
                        <a:t>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/>
                        <a:t>If the headaches are worse on </a:t>
                      </a:r>
                      <a:r>
                        <a:rPr lang="en-US" sz="2800" dirty="0" err="1"/>
                        <a:t>COCs</a:t>
                      </a:r>
                      <a:r>
                        <a:rPr lang="en-US" sz="2800" dirty="0"/>
                        <a:t>, switch to a low dose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COC</a:t>
                      </a:r>
                      <a:r>
                        <a:rPr lang="en-US" sz="2800" baseline="0" dirty="0"/>
                        <a:t>, Progestin only, or non-hormonal contraceptive method. If headaches are no worse on </a:t>
                      </a:r>
                      <a:r>
                        <a:rPr lang="en-US" sz="2800" baseline="0" dirty="0" err="1"/>
                        <a:t>COCs</a:t>
                      </a:r>
                      <a:r>
                        <a:rPr lang="en-US" sz="2800" baseline="0" dirty="0"/>
                        <a:t>, explore other causes of the headaches. </a:t>
                      </a:r>
                      <a:r>
                        <a:rPr lang="en-US" sz="2800" baseline="0" dirty="0" err="1"/>
                        <a:t>COCs</a:t>
                      </a:r>
                      <a:r>
                        <a:rPr lang="en-US" sz="2800" baseline="0" dirty="0"/>
                        <a:t> can be continued unless high BP or neurological signs or symptoms develop, or headaches worsen on </a:t>
                      </a:r>
                      <a:r>
                        <a:rPr lang="en-US" sz="2800" baseline="0" dirty="0" err="1"/>
                        <a:t>COCs</a:t>
                      </a:r>
                      <a:r>
                        <a:rPr lang="en-US" sz="2800" baseline="0" dirty="0"/>
                        <a:t>.</a:t>
                      </a:r>
                      <a:endParaRPr lang="en-US" sz="28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9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Effects: Some Observations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contraceptives have some side </a:t>
            </a:r>
            <a:r>
              <a:rPr lang="en-US" dirty="0" smtClean="0"/>
              <a:t>effects</a:t>
            </a:r>
          </a:p>
          <a:p>
            <a:r>
              <a:rPr lang="en-US" dirty="0" smtClean="0"/>
              <a:t> </a:t>
            </a:r>
            <a:r>
              <a:rPr lang="en-US" dirty="0"/>
              <a:t>Some side effects are common; others are rare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go away over time Some are easily </a:t>
            </a:r>
            <a:r>
              <a:rPr lang="en-US" dirty="0" smtClean="0"/>
              <a:t>treated</a:t>
            </a:r>
          </a:p>
          <a:p>
            <a:r>
              <a:rPr lang="en-US" dirty="0"/>
              <a:t>It can be unclear if side effects are caused by method </a:t>
            </a:r>
            <a:endParaRPr lang="en-US" dirty="0" smtClean="0"/>
          </a:p>
          <a:p>
            <a:r>
              <a:rPr lang="en-US" dirty="0" smtClean="0"/>
              <a:t>Clients </a:t>
            </a:r>
            <a:r>
              <a:rPr lang="en-US" dirty="0"/>
              <a:t>may experience one or several </a:t>
            </a:r>
          </a:p>
          <a:p>
            <a:r>
              <a:rPr lang="en-US" dirty="0" smtClean="0"/>
              <a:t>Side </a:t>
            </a:r>
            <a:r>
              <a:rPr lang="en-US" dirty="0"/>
              <a:t>effects can vary by brand Type &amp; severity vary by method &amp; user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755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/>
              <a:t>HIGH BLOOD PRESSURE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868362"/>
          <a:ext cx="9144000" cy="5989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89638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Ask the client if this is the first time anyone</a:t>
                      </a:r>
                      <a:r>
                        <a:rPr lang="en-US" sz="2400" baseline="0" dirty="0"/>
                        <a:t>  has told her that her blood pressure is elevated.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baseline="0" dirty="0"/>
                        <a:t>Ask if she has other symptoms suggestive of high blood pressure such as headaches and dizziness.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baseline="0" dirty="0"/>
                        <a:t>Re-check BP on two more visits, one week apart: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400" baseline="0" dirty="0"/>
                        <a:t>Assess systolic &amp; diastolic BP reading. If these are greater than 180∕100mmhg on 3 successive visits, stop the </a:t>
                      </a:r>
                      <a:r>
                        <a:rPr lang="en-US" sz="2400" baseline="0" dirty="0" err="1"/>
                        <a:t>COCs</a:t>
                      </a:r>
                      <a:endParaRPr lang="en-US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/>
                        <a:t>Allow 15-30</a:t>
                      </a:r>
                      <a:r>
                        <a:rPr lang="en-US" sz="2400" baseline="0" dirty="0"/>
                        <a:t> minutes rest.(</a:t>
                      </a:r>
                      <a:r>
                        <a:rPr lang="en-US" sz="2400" i="1" baseline="0" dirty="0"/>
                        <a:t>Make sure the BP cuff fits client correctly</a:t>
                      </a:r>
                      <a:r>
                        <a:rPr lang="en-US" sz="2400" baseline="0" dirty="0"/>
                        <a:t>). Repeat blood pressure reading. If the systolic reading is greater than 180mmHg or the diastolic reading is reading is greater than 110mmHg , and the client smokes or  is over the age of 40, stop </a:t>
                      </a:r>
                      <a:r>
                        <a:rPr lang="en-US" sz="2400" baseline="0" dirty="0" err="1"/>
                        <a:t>COCs</a:t>
                      </a:r>
                      <a:r>
                        <a:rPr lang="en-US" sz="2400" baseline="0" dirty="0"/>
                        <a:t>. Otherwise, switch her to low dose </a:t>
                      </a:r>
                      <a:r>
                        <a:rPr lang="en-US" sz="2400" baseline="0" dirty="0" err="1"/>
                        <a:t>COC</a:t>
                      </a:r>
                      <a:r>
                        <a:rPr lang="en-US" sz="2400" baseline="0" dirty="0"/>
                        <a:t> or Progestin only methods and ask her to return in one week for a BP check-up. </a:t>
                      </a:r>
                      <a:endParaRPr lang="en-US" sz="2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704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565" y="0"/>
            <a:ext cx="7886700" cy="867521"/>
          </a:xfrm>
        </p:spPr>
        <p:txBody>
          <a:bodyPr/>
          <a:lstStyle/>
          <a:p>
            <a:r>
              <a:rPr lang="en-US" dirty="0"/>
              <a:t>WEIGHT GAIN/LOSS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62000"/>
          <a:ext cx="9144000" cy="6414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14881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Rule out weight gain due to pregnancy.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Enquire about eating habits</a:t>
                      </a:r>
                      <a:r>
                        <a:rPr lang="en-US" sz="2400" baseline="0" dirty="0"/>
                        <a:t> which might promote weight gain/weight loss. Ask about a change in work, sleep or symptoms of depression.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4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baseline="0" dirty="0"/>
                        <a:t>If the client denies poor eating habits, but complains of increased appetite or weight gain without apparent cause; ask if the weight gain is unacceptable.</a:t>
                      </a:r>
                      <a:endParaRPr lang="en-US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/>
                        <a:t>If the client is pregnant, refer</a:t>
                      </a:r>
                      <a:r>
                        <a:rPr lang="en-US" sz="2400" baseline="0" dirty="0"/>
                        <a:t> her according to her preference. Stop </a:t>
                      </a:r>
                      <a:r>
                        <a:rPr lang="en-US" sz="2400" baseline="0" dirty="0" err="1"/>
                        <a:t>COCs</a:t>
                      </a:r>
                      <a:r>
                        <a:rPr lang="en-US" sz="2400" baseline="0" dirty="0"/>
                        <a:t>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2400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baseline="0" dirty="0"/>
                        <a:t>Instruct the client to proper nutrition and exercise. Counsel and refer if depression is detected.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2400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2400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baseline="0" dirty="0"/>
                        <a:t>Explain to the client that all hormonal contraceptives may have a slight effect on weight, but the dose in COCs is very low and should have only a little effect. Counsel her for other non-hormonal methods </a:t>
                      </a:r>
                      <a:r>
                        <a:rPr lang="en-US" sz="2400" baseline="0" dirty="0" err="1"/>
                        <a:t>eg</a:t>
                      </a:r>
                      <a:r>
                        <a:rPr lang="en-US" sz="2400" baseline="0" dirty="0"/>
                        <a:t>. </a:t>
                      </a:r>
                      <a:r>
                        <a:rPr lang="en-US" sz="2400" baseline="0" dirty="0" err="1"/>
                        <a:t>IUCDs</a:t>
                      </a:r>
                      <a:r>
                        <a:rPr lang="en-US" sz="2400" baseline="0" dirty="0"/>
                        <a:t>, or </a:t>
                      </a:r>
                      <a:r>
                        <a:rPr lang="en-US" sz="2400" baseline="0" dirty="0" err="1"/>
                        <a:t>VSC</a:t>
                      </a:r>
                      <a:r>
                        <a:rPr lang="en-US" sz="2400" baseline="0" dirty="0"/>
                        <a:t>.</a:t>
                      </a:r>
                      <a:endParaRPr lang="en-US" sz="2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276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BREAST TENDERNESS(</a:t>
            </a:r>
            <a:r>
              <a:rPr lang="en-US" dirty="0" err="1"/>
              <a:t>Mastalgia</a:t>
            </a:r>
            <a:r>
              <a:rPr lang="en-US" dirty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342" y="1479177"/>
          <a:ext cx="9117106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85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585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78823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dirty="0"/>
                        <a:t>Determine whether the woman is pregnant by history and pelvic examination.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dirty="0"/>
                        <a:t>Determine</a:t>
                      </a:r>
                      <a:r>
                        <a:rPr lang="en-US" sz="2000" baseline="0" dirty="0"/>
                        <a:t> whether the woman has breast lumps or nipple discharge suspicious for ca.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0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0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0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baseline="0" dirty="0"/>
                        <a:t>If she is breast feeding and breasts are tender, examine for breast infection.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0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0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0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0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20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baseline="0" dirty="0"/>
                        <a:t>Ask whether the client notices this only at a certain time of the month.</a:t>
                      </a:r>
                      <a:endParaRPr lang="en-US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000" dirty="0"/>
                        <a:t>If the client is pregnant, refer her according to her preference and discontinue the </a:t>
                      </a:r>
                      <a:r>
                        <a:rPr lang="en-US" sz="2000" dirty="0" err="1"/>
                        <a:t>COC</a:t>
                      </a:r>
                      <a:r>
                        <a:rPr lang="en-US" sz="2000" dirty="0"/>
                        <a:t>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000" dirty="0"/>
                        <a:t>If physical examination shows a lump or discharge suspicious for ca. stop the </a:t>
                      </a:r>
                      <a:r>
                        <a:rPr lang="en-US" sz="2000" dirty="0" err="1"/>
                        <a:t>COC</a:t>
                      </a:r>
                      <a:r>
                        <a:rPr lang="en-US" sz="2000" dirty="0"/>
                        <a:t>. Help</a:t>
                      </a:r>
                      <a:r>
                        <a:rPr lang="en-US" sz="2000" baseline="0" dirty="0"/>
                        <a:t> her make informed choice of another method. Refer her as appropriate for evaluation.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2000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000" baseline="0" dirty="0"/>
                        <a:t>If breasts are not infected, recommend appropriate clothing support. If beast infection is present, use warm compresses, and  advise to continue breast feeding, if appropriate. Give antibiotics or refer.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2000" baseline="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000" baseline="0" dirty="0"/>
                        <a:t>Counsel client to consider switching to progestin only methods.</a:t>
                      </a:r>
                      <a:endParaRPr lang="en-US" sz="20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145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 OF LIBIDO(Sex drive)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578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3200" dirty="0"/>
                        <a:t>Ask if this is due to other causes, such as,</a:t>
                      </a:r>
                      <a:r>
                        <a:rPr lang="en-US" sz="3200" baseline="0" dirty="0"/>
                        <a:t> dry vagina, painful intercourse, or marriage/ family problems.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3200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3200" baseline="0" dirty="0"/>
                        <a:t>If no other cause is found ask if the client sees this as a serious problem.</a:t>
                      </a:r>
                      <a:endParaRPr lang="en-US" sz="3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3200" dirty="0"/>
                        <a:t>Counsel or refer as appropriate.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320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320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320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3200" dirty="0"/>
                        <a:t>If “Yes” switch to  a more androgenic progestin; such as LNG/ETN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05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CHLOASMA” Mask of pregnancy “</a:t>
            </a:r>
            <a:br>
              <a:rPr lang="en-US" dirty="0"/>
            </a:br>
            <a:r>
              <a:rPr lang="en-US" dirty="0"/>
              <a:t>usually on the upper lip, under the eyes or forehead.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905000"/>
          <a:ext cx="91440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4632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dirty="0"/>
                        <a:t>Ask about other causes, for example, use of skin lightening creams containing mercury, recent pregnancy or sunburn.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dirty="0"/>
                        <a:t>Look for </a:t>
                      </a:r>
                      <a:r>
                        <a:rPr lang="en-US" dirty="0" err="1"/>
                        <a:t>tinea</a:t>
                      </a:r>
                      <a:r>
                        <a:rPr lang="en-US" dirty="0"/>
                        <a:t> vesicular or other skin diseases.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dirty="0"/>
                        <a:t>If no cause is found and the problem is not improving.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dirty="0"/>
                        <a:t>Counsel on stopping creams and avoiding sun. If recently pregnant, advise to wait 3 months and look for improvement because </a:t>
                      </a:r>
                      <a:r>
                        <a:rPr lang="en-US" dirty="0" err="1"/>
                        <a:t>chloasma</a:t>
                      </a:r>
                      <a:r>
                        <a:rPr lang="en-US" dirty="0"/>
                        <a:t> disappears naturally.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dirty="0"/>
                        <a:t>Treat or refer as appropriate.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dirty="0"/>
                        <a:t>If no other causes are found and if bothersome facial darkening is associated with </a:t>
                      </a:r>
                      <a:r>
                        <a:rPr lang="en-US" dirty="0" err="1"/>
                        <a:t>COCs</a:t>
                      </a:r>
                      <a:r>
                        <a:rPr lang="en-US" dirty="0"/>
                        <a:t>, and is perceived by the client to be intolerable, help the client choose a non-hormonal method. She can also be advised to use a sunhat.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328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/>
              <a:t>DEPRESSION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838200"/>
          <a:ext cx="9144000" cy="601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198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Ask about causes, for example, family, financial or social problems. Ask if she is eating and sleeping regularly.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/>
                        <a:t>If no other cause is found, ask the client if she thinks depression has worsened while on </a:t>
                      </a:r>
                      <a:r>
                        <a:rPr lang="en-US" sz="2400" dirty="0" err="1"/>
                        <a:t>COCs</a:t>
                      </a:r>
                      <a:r>
                        <a:rPr lang="en-US" sz="2400" dirty="0"/>
                        <a:t> or is due to the method.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/>
                        <a:t>Counsel accordingly and follow-up during her next visit.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US" sz="2400" dirty="0"/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400" dirty="0"/>
                        <a:t>If the client feels the depression has worsened on </a:t>
                      </a:r>
                      <a:r>
                        <a:rPr lang="en-US" sz="2400" dirty="0" err="1"/>
                        <a:t>COCs</a:t>
                      </a:r>
                      <a:r>
                        <a:rPr lang="en-US" sz="2400" dirty="0"/>
                        <a:t> or is due to the method; </a:t>
                      </a:r>
                      <a:r>
                        <a:rPr lang="en-US" sz="2400" dirty="0" err="1"/>
                        <a:t>consier</a:t>
                      </a:r>
                      <a:r>
                        <a:rPr lang="en-US" sz="2400" dirty="0"/>
                        <a:t> changing to a lower dose of </a:t>
                      </a:r>
                      <a:r>
                        <a:rPr lang="en-US" sz="2400" dirty="0" err="1"/>
                        <a:t>COC</a:t>
                      </a:r>
                      <a:r>
                        <a:rPr lang="en-US" sz="2400" dirty="0"/>
                        <a:t>. Some</a:t>
                      </a:r>
                      <a:r>
                        <a:rPr lang="en-US" sz="2400" baseline="0" dirty="0"/>
                        <a:t> clients might choose to”</a:t>
                      </a:r>
                      <a:r>
                        <a:rPr lang="en-US" sz="2400" i="1" baseline="0" dirty="0"/>
                        <a:t> wait and see” </a:t>
                      </a:r>
                      <a:r>
                        <a:rPr lang="en-US" sz="2400" i="0" baseline="0" dirty="0"/>
                        <a:t>instead. Sometimes pills can cause a decrease in pyridoxine(</a:t>
                      </a:r>
                      <a:r>
                        <a:rPr lang="en-US" sz="2400" i="0" baseline="0" dirty="0" err="1"/>
                        <a:t>vit</a:t>
                      </a:r>
                      <a:r>
                        <a:rPr lang="en-US" sz="2400" i="0" baseline="0" dirty="0"/>
                        <a:t>. B6) with subsequent depression. Prescribe 20mgs  vitamin B6 daily. If she is not happy let her choose non-hormonal method.</a:t>
                      </a:r>
                      <a:endParaRPr lang="en-US" sz="2400" i="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719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94" y="365127"/>
            <a:ext cx="8570794" cy="781286"/>
          </a:xfrm>
        </p:spPr>
        <p:txBody>
          <a:bodyPr/>
          <a:lstStyle/>
          <a:p>
            <a:r>
              <a:rPr lang="en-US" dirty="0" smtClean="0"/>
              <a:t>Side effects and complications of IUD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82890"/>
            <a:ext cx="7886700" cy="4894073"/>
          </a:xfrm>
        </p:spPr>
        <p:txBody>
          <a:bodyPr/>
          <a:lstStyle/>
          <a:p>
            <a:r>
              <a:rPr lang="en-US" dirty="0"/>
              <a:t>Cramps or a backache a few days after insertion</a:t>
            </a:r>
          </a:p>
          <a:p>
            <a:r>
              <a:rPr lang="en-US" dirty="0"/>
              <a:t>Irregular periods </a:t>
            </a:r>
            <a:endParaRPr lang="en-US" dirty="0" smtClean="0"/>
          </a:p>
          <a:p>
            <a:r>
              <a:rPr lang="en-US" dirty="0" smtClean="0"/>
              <a:t>Spotting </a:t>
            </a:r>
            <a:r>
              <a:rPr lang="en-US" dirty="0"/>
              <a:t>between periods</a:t>
            </a:r>
          </a:p>
          <a:p>
            <a:r>
              <a:rPr lang="en-US" dirty="0"/>
              <a:t>Heavier periods with stronger </a:t>
            </a:r>
            <a:r>
              <a:rPr lang="en-US" dirty="0" smtClean="0"/>
              <a:t>cramping</a:t>
            </a:r>
          </a:p>
          <a:p>
            <a:r>
              <a:rPr lang="en-US" dirty="0" smtClean="0"/>
              <a:t>Vaginal discharge</a:t>
            </a:r>
          </a:p>
          <a:p>
            <a:r>
              <a:rPr lang="en-US" dirty="0" smtClean="0"/>
              <a:t>Expulsion</a:t>
            </a:r>
          </a:p>
          <a:p>
            <a:r>
              <a:rPr lang="en-US" dirty="0" smtClean="0"/>
              <a:t>Lost strings</a:t>
            </a:r>
          </a:p>
          <a:p>
            <a:r>
              <a:rPr lang="en-US" dirty="0" smtClean="0"/>
              <a:t>Infection</a:t>
            </a:r>
          </a:p>
          <a:p>
            <a:r>
              <a:rPr lang="en-US" dirty="0" smtClean="0"/>
              <a:t>Uterine </a:t>
            </a:r>
            <a:r>
              <a:rPr lang="en-US" dirty="0"/>
              <a:t>perforation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6BD4-538C-4A5B-B7A6-606BFFEFFA35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 Training For Health Workers By David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751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628" name="Picture 4" descr="AG00317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1" y="2133600"/>
            <a:ext cx="2135981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2629" name="WordArt 5"/>
          <p:cNvSpPr>
            <a:spLocks noChangeArrowheads="1" noChangeShapeType="1" noTextEdit="1"/>
          </p:cNvSpPr>
          <p:nvPr/>
        </p:nvSpPr>
        <p:spPr bwMode="auto">
          <a:xfrm>
            <a:off x="1943101" y="1743077"/>
            <a:ext cx="5379244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00"/>
                </a:solidFill>
                <a:latin typeface="Arial Black"/>
              </a:rPr>
              <a:t>Do You Have Any Questions???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1B75-97D9-44CE-9BE2-23F0C8B2CEF5}" type="datetime1">
              <a:rPr lang="en-US" smtClean="0"/>
              <a:pPr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9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826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826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8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47700"/>
            <a:ext cx="7886700" cy="43513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b="1" dirty="0"/>
              <a:t>SIDE EFFECTS:</a:t>
            </a:r>
          </a:p>
          <a:p>
            <a:pPr>
              <a:lnSpc>
                <a:spcPct val="200000"/>
              </a:lnSpc>
              <a:buNone/>
            </a:pPr>
            <a:r>
              <a:rPr lang="en-US" b="1" dirty="0"/>
              <a:t>	</a:t>
            </a:r>
            <a:r>
              <a:rPr lang="en-US" dirty="0"/>
              <a:t>These are the minor problems which are short lived and usually subside within a short duration of time i.e. two-three months.</a:t>
            </a:r>
            <a:endParaRPr lang="en-US" b="1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E799-A3EC-4191-A714-808AB05D5C0C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236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3482"/>
            <a:ext cx="7886700" cy="43513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3200" b="1" dirty="0"/>
              <a:t>COMPLICATIONS:</a:t>
            </a:r>
          </a:p>
          <a:p>
            <a:pPr>
              <a:lnSpc>
                <a:spcPct val="200000"/>
              </a:lnSpc>
              <a:buNone/>
            </a:pPr>
            <a:r>
              <a:rPr lang="en-US" sz="3200" dirty="0"/>
              <a:t>	These are problems which require urgent medical attention.</a:t>
            </a:r>
          </a:p>
          <a:p>
            <a:pPr>
              <a:lnSpc>
                <a:spcPct val="200000"/>
              </a:lnSpc>
              <a:buNone/>
            </a:pPr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7129-72D9-41CB-B8E6-2C5025AC055A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 Training For Health Workers By David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83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effects influence: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 decision to use FP </a:t>
            </a:r>
            <a:endParaRPr lang="en-US" dirty="0" smtClean="0"/>
          </a:p>
          <a:p>
            <a:r>
              <a:rPr lang="en-US" dirty="0" smtClean="0"/>
              <a:t>Continuation </a:t>
            </a:r>
            <a:r>
              <a:rPr lang="en-US" dirty="0"/>
              <a:t>with method(s) </a:t>
            </a:r>
            <a:endParaRPr lang="en-US" dirty="0" smtClean="0"/>
          </a:p>
          <a:p>
            <a:r>
              <a:rPr lang="en-US" dirty="0" smtClean="0"/>
              <a:t>Satisfaction </a:t>
            </a:r>
            <a:r>
              <a:rPr lang="en-US" dirty="0"/>
              <a:t>with method &amp; FP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6BD4-538C-4A5B-B7A6-606BFFEFFA35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 Training For Health Workers By David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40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impacts are reduced 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Discussing side effects before method </a:t>
            </a:r>
            <a:r>
              <a:rPr lang="en-US" dirty="0" smtClean="0"/>
              <a:t>selection</a:t>
            </a:r>
          </a:p>
          <a:p>
            <a:r>
              <a:rPr lang="en-US" dirty="0" smtClean="0"/>
              <a:t> </a:t>
            </a:r>
            <a:r>
              <a:rPr lang="en-US" dirty="0"/>
              <a:t>Managing side effects promptly </a:t>
            </a:r>
            <a:endParaRPr lang="en-US" dirty="0" smtClean="0"/>
          </a:p>
          <a:p>
            <a:r>
              <a:rPr lang="en-US" dirty="0" smtClean="0"/>
              <a:t>Allowing </a:t>
            </a:r>
            <a:r>
              <a:rPr lang="en-US" dirty="0"/>
              <a:t>method switching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6BD4-538C-4A5B-B7A6-606BFFEFFA35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 Training For Health Workers By David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067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154"/>
            <a:ext cx="7829550" cy="1042372"/>
          </a:xfrm>
        </p:spPr>
        <p:txBody>
          <a:bodyPr>
            <a:normAutofit fontScale="90000"/>
          </a:bodyPr>
          <a:lstStyle/>
          <a:p>
            <a:r>
              <a:rPr lang="en-US" dirty="0"/>
              <a:t>Why providers may not inform clients about side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433" y="1514901"/>
            <a:ext cx="4105417" cy="46620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Reasons </a:t>
            </a:r>
            <a:endParaRPr lang="en-US" b="1" dirty="0" smtClean="0"/>
          </a:p>
          <a:p>
            <a:r>
              <a:rPr lang="en-US" dirty="0" smtClean="0"/>
              <a:t>Too </a:t>
            </a:r>
            <a:r>
              <a:rPr lang="en-US" dirty="0"/>
              <a:t>Busy </a:t>
            </a:r>
          </a:p>
          <a:p>
            <a:r>
              <a:rPr lang="en-US" dirty="0" smtClean="0"/>
              <a:t>Worried </a:t>
            </a:r>
            <a:r>
              <a:rPr lang="en-US" dirty="0"/>
              <a:t>that clients may </a:t>
            </a:r>
            <a:r>
              <a:rPr lang="en-US" dirty="0" smtClean="0"/>
              <a:t>reject </a:t>
            </a:r>
            <a:r>
              <a:rPr lang="en-US" dirty="0"/>
              <a:t>method(s</a:t>
            </a:r>
            <a:r>
              <a:rPr lang="en-US" dirty="0" smtClean="0"/>
              <a:t>)</a:t>
            </a:r>
          </a:p>
          <a:p>
            <a:r>
              <a:rPr lang="en-US" dirty="0"/>
              <a:t>Unaware of frequency of sides effects </a:t>
            </a:r>
            <a:endParaRPr lang="en-US" dirty="0" smtClean="0"/>
          </a:p>
          <a:p>
            <a:r>
              <a:rPr lang="en-US" dirty="0" smtClean="0"/>
              <a:t>Lack </a:t>
            </a:r>
            <a:r>
              <a:rPr lang="en-US" dirty="0"/>
              <a:t>of support material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19367"/>
            <a:ext cx="4378372" cy="47712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Possible Solutions </a:t>
            </a:r>
            <a:endParaRPr lang="en-US" b="1" dirty="0" smtClean="0"/>
          </a:p>
          <a:p>
            <a:r>
              <a:rPr lang="en-US" dirty="0" smtClean="0"/>
              <a:t>Reassure </a:t>
            </a:r>
            <a:r>
              <a:rPr lang="en-US" dirty="0"/>
              <a:t>that counseling can be brief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Provide literature. </a:t>
            </a:r>
            <a:endParaRPr lang="en-US" dirty="0" smtClean="0"/>
          </a:p>
          <a:p>
            <a:r>
              <a:rPr lang="en-US" dirty="0" smtClean="0"/>
              <a:t>Reassure </a:t>
            </a:r>
            <a:r>
              <a:rPr lang="en-US" dirty="0"/>
              <a:t>that side effect counseling increases use &amp; </a:t>
            </a:r>
            <a:r>
              <a:rPr lang="en-US" dirty="0" smtClean="0"/>
              <a:t>continuation.</a:t>
            </a:r>
          </a:p>
          <a:p>
            <a:r>
              <a:rPr lang="en-US" dirty="0"/>
              <a:t>Give providers training on common side effects. </a:t>
            </a:r>
            <a:endParaRPr lang="en-US" dirty="0" smtClean="0"/>
          </a:p>
          <a:p>
            <a:r>
              <a:rPr lang="en-US" dirty="0" smtClean="0"/>
              <a:t>Provide </a:t>
            </a:r>
            <a:r>
              <a:rPr lang="en-US" dirty="0"/>
              <a:t>simple written </a:t>
            </a:r>
            <a:r>
              <a:rPr lang="en-US" dirty="0" smtClean="0"/>
              <a:t>materials </a:t>
            </a:r>
            <a:r>
              <a:rPr lang="en-US" dirty="0"/>
              <a:t>for providers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78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38"/>
            <a:ext cx="7886700" cy="1325563"/>
          </a:xfrm>
        </p:spPr>
        <p:txBody>
          <a:bodyPr/>
          <a:lstStyle/>
          <a:p>
            <a:r>
              <a:rPr lang="en-US" dirty="0"/>
              <a:t>Side Effects vs. 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711301"/>
            <a:ext cx="3886200" cy="4465662"/>
          </a:xfrm>
        </p:spPr>
        <p:txBody>
          <a:bodyPr/>
          <a:lstStyle/>
          <a:p>
            <a:r>
              <a:rPr lang="en-US" dirty="0" smtClean="0"/>
              <a:t>Headache </a:t>
            </a:r>
          </a:p>
          <a:p>
            <a:r>
              <a:rPr lang="en-US" dirty="0" smtClean="0"/>
              <a:t>Increased menstruation</a:t>
            </a:r>
          </a:p>
          <a:p>
            <a:r>
              <a:rPr lang="en-US" dirty="0" smtClean="0"/>
              <a:t> </a:t>
            </a:r>
            <a:r>
              <a:rPr lang="en-US" dirty="0"/>
              <a:t>Light or no </a:t>
            </a:r>
            <a:r>
              <a:rPr lang="en-US" dirty="0" smtClean="0"/>
              <a:t>Menstruation </a:t>
            </a:r>
          </a:p>
          <a:p>
            <a:r>
              <a:rPr lang="en-US" dirty="0" smtClean="0"/>
              <a:t>Menstrual </a:t>
            </a:r>
            <a:r>
              <a:rPr lang="en-US" dirty="0"/>
              <a:t>cramping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Severe </a:t>
            </a:r>
            <a:r>
              <a:rPr lang="en-US" dirty="0" smtClean="0"/>
              <a:t>headaches</a:t>
            </a:r>
          </a:p>
          <a:p>
            <a:r>
              <a:rPr lang="en-US" dirty="0" smtClean="0"/>
              <a:t> </a:t>
            </a:r>
            <a:r>
              <a:rPr lang="en-US" dirty="0"/>
              <a:t>Very heavy bleeding (twice as long or as much ) </a:t>
            </a:r>
            <a:endParaRPr lang="en-US" dirty="0" smtClean="0"/>
          </a:p>
          <a:p>
            <a:r>
              <a:rPr lang="en-US" dirty="0" smtClean="0"/>
              <a:t>Severe</a:t>
            </a:r>
            <a:r>
              <a:rPr lang="en-US" dirty="0"/>
              <a:t>, constant pain in the chest, leg or belly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A2C1-47D7-4604-8DC8-C649ADB3F4D0}" type="datetime1">
              <a:rPr lang="en-US" smtClean="0"/>
              <a:pPr/>
              <a:t>12/2/2022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 Training For Health Workers By David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821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1175</TotalTime>
  <Words>2725</Words>
  <Application>Microsoft Office PowerPoint</Application>
  <PresentationFormat>On-screen Show (4:3)</PresentationFormat>
  <Paragraphs>348</Paragraphs>
  <Slides>37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Arial Black</vt:lpstr>
      <vt:lpstr>Calibri</vt:lpstr>
      <vt:lpstr>Calibri Light</vt:lpstr>
      <vt:lpstr>Wingdings</vt:lpstr>
      <vt:lpstr>Office Theme</vt:lpstr>
      <vt:lpstr>CONTRACEPTIVE RELATED SIDE EFFECTS AND COMPLICATIONS  Othman Kakaire</vt:lpstr>
      <vt:lpstr>PowerPoint Presentation</vt:lpstr>
      <vt:lpstr>Side Effects: Some Observations </vt:lpstr>
      <vt:lpstr>PowerPoint Presentation</vt:lpstr>
      <vt:lpstr>PowerPoint Presentation</vt:lpstr>
      <vt:lpstr>Side effects influence:</vt:lpstr>
      <vt:lpstr>Negative impacts are reduced by</vt:lpstr>
      <vt:lpstr>Why providers may not inform clients about side effects</vt:lpstr>
      <vt:lpstr>Side Effects vs. Complications</vt:lpstr>
      <vt:lpstr>Cont.</vt:lpstr>
      <vt:lpstr>Positive or negative consequences: client’s responses</vt:lpstr>
      <vt:lpstr>MANAGEMENT OF FP RELATED  SIDE EFFECTS &amp; COMPLICATIONS</vt:lpstr>
      <vt:lpstr>THE USE OF “S O A P” PROCESS  IN MANAGEMENT OF  CONTRACEPTIVE SIDE EFFECTS.</vt:lpstr>
      <vt:lpstr>SOAP cont….</vt:lpstr>
      <vt:lpstr>SOAP Cont….</vt:lpstr>
      <vt:lpstr>EXAMPLE</vt:lpstr>
      <vt:lpstr>Example  cont……</vt:lpstr>
      <vt:lpstr>Example  cont….</vt:lpstr>
      <vt:lpstr>Example  cont….</vt:lpstr>
      <vt:lpstr>NSAIDs i.e. Ibuprofen</vt:lpstr>
      <vt:lpstr>Hormonal contraceptivenside effects</vt:lpstr>
      <vt:lpstr>Cont…..</vt:lpstr>
      <vt:lpstr>PowerPoint Presentation</vt:lpstr>
      <vt:lpstr>PowerPoint Presentation</vt:lpstr>
      <vt:lpstr>PowerPoint Presentation</vt:lpstr>
      <vt:lpstr>NAUSEA</vt:lpstr>
      <vt:lpstr>HEADACHES</vt:lpstr>
      <vt:lpstr>HEADACHES Cont…</vt:lpstr>
      <vt:lpstr>HEADACHES Cont..</vt:lpstr>
      <vt:lpstr>HIGH BLOOD PRESSURE</vt:lpstr>
      <vt:lpstr>WEIGHT GAIN/LOSS</vt:lpstr>
      <vt:lpstr>BREAST TENDERNESS(Mastalgia)</vt:lpstr>
      <vt:lpstr>LOSS OF LIBIDO(Sex drive)</vt:lpstr>
      <vt:lpstr>CHLOASMA” Mask of pregnancy “ usually on the upper lip, under the eyes or forehead.</vt:lpstr>
      <vt:lpstr>DEPRESSION</vt:lpstr>
      <vt:lpstr>Side effects and complications of IUD</vt:lpstr>
      <vt:lpstr>PowerPoint Presentation</vt:lpstr>
    </vt:vector>
  </TitlesOfParts>
  <Company>Deftones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CONTRACEPTIVE RELATED SIDE EFFECTS AND COMPLICATIONS</dc:title>
  <dc:creator>EliNate</dc:creator>
  <cp:lastModifiedBy>LENOVO</cp:lastModifiedBy>
  <cp:revision>26</cp:revision>
  <dcterms:created xsi:type="dcterms:W3CDTF">2016-07-21T08:44:10Z</dcterms:created>
  <dcterms:modified xsi:type="dcterms:W3CDTF">2022-12-02T16:15:40Z</dcterms:modified>
</cp:coreProperties>
</file>