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5" d="100"/>
          <a:sy n="45"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78779-8CD3-4160-83DD-2C85B68465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7E56E8CF-43CF-496E-929E-38B8766981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C70A78C7-C6A9-4CFC-A4D9-A6E5C135B26B}"/>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5" name="Footer Placeholder 4">
            <a:extLst>
              <a:ext uri="{FF2B5EF4-FFF2-40B4-BE49-F238E27FC236}">
                <a16:creationId xmlns:a16="http://schemas.microsoft.com/office/drawing/2014/main" id="{F5949AE8-B91E-4844-AB43-961914FFD260}"/>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D7B5DE19-7BBB-4EFB-B50E-37BC184F6C44}"/>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77404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3B14C-A222-43A8-90AE-B63AF1A881ED}"/>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F7BADD3E-9B67-409F-9213-D2B0D307D9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8403E586-20C6-42EC-9080-575B132D3721}"/>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5" name="Footer Placeholder 4">
            <a:extLst>
              <a:ext uri="{FF2B5EF4-FFF2-40B4-BE49-F238E27FC236}">
                <a16:creationId xmlns:a16="http://schemas.microsoft.com/office/drawing/2014/main" id="{6A368F96-96D1-4FAB-B1CE-9891CC97FA76}"/>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2B2360E3-54F2-4CFB-AC7C-1039A343892C}"/>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306938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C2A000-3729-4918-B8B5-C146E1B868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FD530420-E831-439F-B25F-4DCA7E70C9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131D3C05-27C3-49C0-B17E-48B47CFB64D8}"/>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5" name="Footer Placeholder 4">
            <a:extLst>
              <a:ext uri="{FF2B5EF4-FFF2-40B4-BE49-F238E27FC236}">
                <a16:creationId xmlns:a16="http://schemas.microsoft.com/office/drawing/2014/main" id="{EAEABF56-17A2-4A6C-965A-E2B7F647A9CF}"/>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01E152C8-2A40-4DC6-83AC-280BC52267A7}"/>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852381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41D5-8FA3-40DA-9230-B17203741D99}"/>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E56EE22E-596A-4B72-B885-42B616920C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75DC6CBF-F9AF-437C-A5AA-7F98D4D5B57D}"/>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5" name="Footer Placeholder 4">
            <a:extLst>
              <a:ext uri="{FF2B5EF4-FFF2-40B4-BE49-F238E27FC236}">
                <a16:creationId xmlns:a16="http://schemas.microsoft.com/office/drawing/2014/main" id="{1A3A6395-4662-437E-9293-8AE3C6EFF53B}"/>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5CEC42C8-B606-4DBB-828C-F9417FAD417D}"/>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148604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9532-45BA-440C-AD73-1FF247DDFA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7FB1C312-DA4D-4C97-BD67-094296AF88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8E1D9-77FE-4E25-BFCD-6292B3F6E575}"/>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5" name="Footer Placeholder 4">
            <a:extLst>
              <a:ext uri="{FF2B5EF4-FFF2-40B4-BE49-F238E27FC236}">
                <a16:creationId xmlns:a16="http://schemas.microsoft.com/office/drawing/2014/main" id="{06155855-D0D4-4392-ADD5-516FE596B52F}"/>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27536E7F-2426-4042-8C8D-598385A77E03}"/>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196084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4D8B0-7A9A-47C6-A43B-E0E20EBD4992}"/>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4DCA931D-7A0E-4E0C-A97E-EFBA3977EB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2BF05829-3A66-4A7B-94B2-DCAFDF99AC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E7BF0BEF-826F-4E96-AEF7-B775C65EF774}"/>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6" name="Footer Placeholder 5">
            <a:extLst>
              <a:ext uri="{FF2B5EF4-FFF2-40B4-BE49-F238E27FC236}">
                <a16:creationId xmlns:a16="http://schemas.microsoft.com/office/drawing/2014/main" id="{29B896AB-FD2B-43E5-BA1E-CE412702A38D}"/>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2169BF54-683E-4552-A032-5F6DC6CA7660}"/>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135969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FB946-7C58-420A-A9F3-7B04AD842DB6}"/>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1B828A9A-C3D3-4FDB-AE2B-BE24B64E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4D4585-47EB-4467-9CB6-17E9154DB7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C77C3CA7-1CAB-4867-9775-26E65C7CE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53E4FE-BFB6-444D-AF9F-E111D3E391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677A26A9-4EA2-48C9-80C9-5D94BEE7B06F}"/>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8" name="Footer Placeholder 7">
            <a:extLst>
              <a:ext uri="{FF2B5EF4-FFF2-40B4-BE49-F238E27FC236}">
                <a16:creationId xmlns:a16="http://schemas.microsoft.com/office/drawing/2014/main" id="{0FE0B459-DF77-40E2-B4AD-20EDD1CD1456}"/>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573A6727-3F6D-40DB-B907-CF175AA461A8}"/>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3559334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F7C27-0EF8-4437-8C71-B44321ED6715}"/>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DCC69703-D637-4F89-BE31-BC40C8F35840}"/>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4" name="Footer Placeholder 3">
            <a:extLst>
              <a:ext uri="{FF2B5EF4-FFF2-40B4-BE49-F238E27FC236}">
                <a16:creationId xmlns:a16="http://schemas.microsoft.com/office/drawing/2014/main" id="{ADFC084E-9004-41C6-9CAA-9776E34E47DC}"/>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B88104F1-F65F-475F-BE15-7C8621E5FD27}"/>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3041065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63C08-675F-4D9C-B76D-493754A97949}"/>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3" name="Footer Placeholder 2">
            <a:extLst>
              <a:ext uri="{FF2B5EF4-FFF2-40B4-BE49-F238E27FC236}">
                <a16:creationId xmlns:a16="http://schemas.microsoft.com/office/drawing/2014/main" id="{4FAF61A2-6811-47CD-BB02-469D58184467}"/>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797B6B06-F29F-4F58-A12C-F103582F3C46}"/>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34342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319CC-FADC-41D5-992D-FF1F1BA83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1C260830-864D-437F-81C2-5637690926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EC9EEBD7-13CF-487D-B1C4-B0DB7F3FF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0CD3A3-A2B1-40BE-AD5A-592240248A68}"/>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6" name="Footer Placeholder 5">
            <a:extLst>
              <a:ext uri="{FF2B5EF4-FFF2-40B4-BE49-F238E27FC236}">
                <a16:creationId xmlns:a16="http://schemas.microsoft.com/office/drawing/2014/main" id="{6E45D99E-9C91-49B5-B634-4717FA06F6E5}"/>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6ABFE380-D0C3-479A-BA6A-ED3E5B21BA7D}"/>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307535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B3883-E8B2-479A-B3CE-92FB42AFB8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E6E52082-57D0-4E4D-AD41-7F1559F04F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816E7458-DE14-4FFF-850E-939F741DA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A6C189-3985-42FA-82A0-65508C2378FA}"/>
              </a:ext>
            </a:extLst>
          </p:cNvPr>
          <p:cNvSpPr>
            <a:spLocks noGrp="1"/>
          </p:cNvSpPr>
          <p:nvPr>
            <p:ph type="dt" sz="half" idx="10"/>
          </p:nvPr>
        </p:nvSpPr>
        <p:spPr/>
        <p:txBody>
          <a:bodyPr/>
          <a:lstStyle/>
          <a:p>
            <a:fld id="{9102EA71-0E92-4AAC-A4BF-B3C11AAD9270}" type="datetimeFigureOut">
              <a:rPr lang="en-UG" smtClean="0"/>
              <a:t>04/13/2022</a:t>
            </a:fld>
            <a:endParaRPr lang="en-UG"/>
          </a:p>
        </p:txBody>
      </p:sp>
      <p:sp>
        <p:nvSpPr>
          <p:cNvPr id="6" name="Footer Placeholder 5">
            <a:extLst>
              <a:ext uri="{FF2B5EF4-FFF2-40B4-BE49-F238E27FC236}">
                <a16:creationId xmlns:a16="http://schemas.microsoft.com/office/drawing/2014/main" id="{CA6FBF02-77A6-48EA-A4DC-B254268E8D96}"/>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1E9A63DB-6FD7-4EFE-870F-B672AFCE48D1}"/>
              </a:ext>
            </a:extLst>
          </p:cNvPr>
          <p:cNvSpPr>
            <a:spLocks noGrp="1"/>
          </p:cNvSpPr>
          <p:nvPr>
            <p:ph type="sldNum" sz="quarter" idx="12"/>
          </p:nvPr>
        </p:nvSpPr>
        <p:spPr/>
        <p:txBody>
          <a:bodyPr/>
          <a:lstStyle/>
          <a:p>
            <a:fld id="{038C33EA-4EBA-4F58-ADD3-2697194BC488}" type="slidenum">
              <a:rPr lang="en-UG" smtClean="0"/>
              <a:t>‹#›</a:t>
            </a:fld>
            <a:endParaRPr lang="en-UG"/>
          </a:p>
        </p:txBody>
      </p:sp>
    </p:spTree>
    <p:extLst>
      <p:ext uri="{BB962C8B-B14F-4D97-AF65-F5344CB8AC3E}">
        <p14:creationId xmlns:p14="http://schemas.microsoft.com/office/powerpoint/2010/main" val="174349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A74F95-EA69-4D66-A552-291BF74727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F7D5C65B-310F-4D12-8CC9-975EDA1688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F52B1702-AE2E-442D-AC25-FF6CBE7D0E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02EA71-0E92-4AAC-A4BF-B3C11AAD9270}" type="datetimeFigureOut">
              <a:rPr lang="en-UG" smtClean="0"/>
              <a:t>04/13/2022</a:t>
            </a:fld>
            <a:endParaRPr lang="en-UG"/>
          </a:p>
        </p:txBody>
      </p:sp>
      <p:sp>
        <p:nvSpPr>
          <p:cNvPr id="5" name="Footer Placeholder 4">
            <a:extLst>
              <a:ext uri="{FF2B5EF4-FFF2-40B4-BE49-F238E27FC236}">
                <a16:creationId xmlns:a16="http://schemas.microsoft.com/office/drawing/2014/main" id="{AF3B8244-7140-4977-94F7-B71D72BB7A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E2ED57F4-54B4-46CE-942F-828F4BBA65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C33EA-4EBA-4F58-ADD3-2697194BC488}" type="slidenum">
              <a:rPr lang="en-UG" smtClean="0"/>
              <a:t>‹#›</a:t>
            </a:fld>
            <a:endParaRPr lang="en-UG"/>
          </a:p>
        </p:txBody>
      </p:sp>
    </p:spTree>
    <p:extLst>
      <p:ext uri="{BB962C8B-B14F-4D97-AF65-F5344CB8AC3E}">
        <p14:creationId xmlns:p14="http://schemas.microsoft.com/office/powerpoint/2010/main" val="4035705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C0E1A-A19C-477F-80D8-EC39E6CA09A7}"/>
              </a:ext>
            </a:extLst>
          </p:cNvPr>
          <p:cNvSpPr>
            <a:spLocks noGrp="1"/>
          </p:cNvSpPr>
          <p:nvPr>
            <p:ph type="ctrTitle"/>
          </p:nvPr>
        </p:nvSpPr>
        <p:spPr/>
        <p:txBody>
          <a:bodyPr>
            <a:normAutofit/>
          </a:bodyPr>
          <a:lstStyle/>
          <a:p>
            <a:r>
              <a:rPr lang="en-US" dirty="0"/>
              <a:t>GUIDLINE OF MANAGEMENT OF PROSTATE CANCER</a:t>
            </a:r>
            <a:endParaRPr lang="en-UG" dirty="0"/>
          </a:p>
        </p:txBody>
      </p:sp>
      <p:sp>
        <p:nvSpPr>
          <p:cNvPr id="3" name="Subtitle 2">
            <a:extLst>
              <a:ext uri="{FF2B5EF4-FFF2-40B4-BE49-F238E27FC236}">
                <a16:creationId xmlns:a16="http://schemas.microsoft.com/office/drawing/2014/main" id="{2AAB32A8-1DD0-476B-BC87-0603385E7556}"/>
              </a:ext>
            </a:extLst>
          </p:cNvPr>
          <p:cNvSpPr>
            <a:spLocks noGrp="1"/>
          </p:cNvSpPr>
          <p:nvPr>
            <p:ph type="subTitle" idx="1"/>
          </p:nvPr>
        </p:nvSpPr>
        <p:spPr/>
        <p:txBody>
          <a:bodyPr/>
          <a:lstStyle/>
          <a:p>
            <a:r>
              <a:rPr lang="en-US" dirty="0"/>
              <a:t>Dr </a:t>
            </a:r>
            <a:r>
              <a:rPr lang="en-US" dirty="0" err="1"/>
              <a:t>Magezi</a:t>
            </a:r>
            <a:r>
              <a:rPr lang="en-US" dirty="0"/>
              <a:t> Moses</a:t>
            </a:r>
          </a:p>
          <a:p>
            <a:r>
              <a:rPr lang="en-US" dirty="0" err="1"/>
              <a:t>MBchB,Mmed</a:t>
            </a:r>
            <a:r>
              <a:rPr lang="en-US" dirty="0"/>
              <a:t> surgery, </a:t>
            </a:r>
            <a:r>
              <a:rPr lang="en-US" dirty="0" err="1"/>
              <a:t>FCSUro</a:t>
            </a:r>
            <a:r>
              <a:rPr lang="en-US" dirty="0"/>
              <a:t>.</a:t>
            </a:r>
          </a:p>
          <a:p>
            <a:r>
              <a:rPr lang="en-US" dirty="0"/>
              <a:t> HOD Surgery St. Francis Hospital Nsambya</a:t>
            </a:r>
            <a:endParaRPr lang="en-UG" dirty="0"/>
          </a:p>
        </p:txBody>
      </p:sp>
    </p:spTree>
    <p:extLst>
      <p:ext uri="{BB962C8B-B14F-4D97-AF65-F5344CB8AC3E}">
        <p14:creationId xmlns:p14="http://schemas.microsoft.com/office/powerpoint/2010/main" val="4118006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1B82-C4A6-4FC5-AFBB-0844F9FC0654}"/>
              </a:ext>
            </a:extLst>
          </p:cNvPr>
          <p:cNvSpPr>
            <a:spLocks noGrp="1"/>
          </p:cNvSpPr>
          <p:nvPr>
            <p:ph type="title"/>
          </p:nvPr>
        </p:nvSpPr>
        <p:spPr/>
        <p:txBody>
          <a:bodyPr/>
          <a:lstStyle/>
          <a:p>
            <a:r>
              <a:rPr lang="en-US" b="0" dirty="0">
                <a:solidFill>
                  <a:srgbClr val="003D6D"/>
                </a:solidFill>
                <a:effectLst/>
              </a:rPr>
              <a:t>STAGING OF PROSTATE CANCER</a:t>
            </a:r>
            <a:endParaRPr lang="en-UG" dirty="0"/>
          </a:p>
        </p:txBody>
      </p:sp>
      <p:sp>
        <p:nvSpPr>
          <p:cNvPr id="3" name="Content Placeholder 2">
            <a:extLst>
              <a:ext uri="{FF2B5EF4-FFF2-40B4-BE49-F238E27FC236}">
                <a16:creationId xmlns:a16="http://schemas.microsoft.com/office/drawing/2014/main" id="{A47DA578-3265-4817-AF8B-A985080964FA}"/>
              </a:ext>
            </a:extLst>
          </p:cNvPr>
          <p:cNvSpPr>
            <a:spLocks noGrp="1"/>
          </p:cNvSpPr>
          <p:nvPr>
            <p:ph idx="1"/>
          </p:nvPr>
        </p:nvSpPr>
        <p:spPr>
          <a:xfrm>
            <a:off x="838199" y="1338470"/>
            <a:ext cx="10982739" cy="5393633"/>
          </a:xfrm>
        </p:spPr>
        <p:txBody>
          <a:bodyPr>
            <a:normAutofit/>
          </a:bodyPr>
          <a:lstStyle/>
          <a:p>
            <a:r>
              <a:rPr lang="en-US" b="1" dirty="0">
                <a:solidFill>
                  <a:srgbClr val="003D6D"/>
                </a:solidFill>
                <a:effectLst/>
              </a:rPr>
              <a:t>Clinical staging of prostate cancer aims to utilize pretreatment parameters to predict the true extent of disease.</a:t>
            </a:r>
          </a:p>
          <a:p>
            <a:endParaRPr lang="en-US" b="1" dirty="0">
              <a:solidFill>
                <a:srgbClr val="003D6D"/>
              </a:solidFill>
            </a:endParaRPr>
          </a:p>
          <a:p>
            <a:r>
              <a:rPr lang="en-US" b="1" dirty="0">
                <a:solidFill>
                  <a:srgbClr val="003D6D"/>
                </a:solidFill>
                <a:effectLst/>
              </a:rPr>
              <a:t> The goals of cancer staging are to allow the assessment of prognosis and facilitate educated decision-making regarding available treatment options.</a:t>
            </a:r>
          </a:p>
          <a:p>
            <a:endParaRPr lang="en-US" b="1" dirty="0">
              <a:solidFill>
                <a:srgbClr val="003D6D"/>
              </a:solidFill>
              <a:effectLst/>
            </a:endParaRPr>
          </a:p>
          <a:p>
            <a:r>
              <a:rPr lang="en-US" b="1" dirty="0">
                <a:solidFill>
                  <a:srgbClr val="003D6D"/>
                </a:solidFill>
                <a:effectLst/>
              </a:rPr>
              <a:t> An accurate assessment of disease extent is critical for men with newly diagnosed prostate cancer because pathologic stage is the most reliable means of predicting the outcome of definitive treatment in men with clinically localized cancer ( Pound et al, 1997 ). </a:t>
            </a:r>
            <a:endParaRPr lang="en-UG" dirty="0"/>
          </a:p>
        </p:txBody>
      </p:sp>
    </p:spTree>
    <p:extLst>
      <p:ext uri="{BB962C8B-B14F-4D97-AF65-F5344CB8AC3E}">
        <p14:creationId xmlns:p14="http://schemas.microsoft.com/office/powerpoint/2010/main" val="2386724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D0B87-405B-4429-92F8-09272C38B679}"/>
              </a:ext>
            </a:extLst>
          </p:cNvPr>
          <p:cNvSpPr>
            <a:spLocks noGrp="1"/>
          </p:cNvSpPr>
          <p:nvPr>
            <p:ph type="title"/>
          </p:nvPr>
        </p:nvSpPr>
        <p:spPr>
          <a:xfrm>
            <a:off x="838200" y="365126"/>
            <a:ext cx="10515600" cy="350492"/>
          </a:xfrm>
        </p:spPr>
        <p:txBody>
          <a:bodyPr>
            <a:normAutofit fontScale="90000"/>
          </a:bodyPr>
          <a:lstStyle/>
          <a:p>
            <a:endParaRPr lang="en-UG" dirty="0"/>
          </a:p>
        </p:txBody>
      </p:sp>
      <p:pic>
        <p:nvPicPr>
          <p:cNvPr id="5" name="Content Placeholder 4">
            <a:extLst>
              <a:ext uri="{FF2B5EF4-FFF2-40B4-BE49-F238E27FC236}">
                <a16:creationId xmlns:a16="http://schemas.microsoft.com/office/drawing/2014/main" id="{53193631-5D27-4A87-BBF7-45E3336BDAF2}"/>
              </a:ext>
            </a:extLst>
          </p:cNvPr>
          <p:cNvPicPr>
            <a:picLocks noGrp="1" noChangeAspect="1"/>
          </p:cNvPicPr>
          <p:nvPr>
            <p:ph idx="1"/>
          </p:nvPr>
        </p:nvPicPr>
        <p:blipFill>
          <a:blip r:embed="rId2"/>
          <a:stretch>
            <a:fillRect/>
          </a:stretch>
        </p:blipFill>
        <p:spPr>
          <a:xfrm>
            <a:off x="477079" y="861392"/>
            <a:ext cx="10296938" cy="5526156"/>
          </a:xfrm>
        </p:spPr>
      </p:pic>
    </p:spTree>
    <p:extLst>
      <p:ext uri="{BB962C8B-B14F-4D97-AF65-F5344CB8AC3E}">
        <p14:creationId xmlns:p14="http://schemas.microsoft.com/office/powerpoint/2010/main" val="1854125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39D0-57A1-4605-A2DE-BA28976BB2E8}"/>
              </a:ext>
            </a:extLst>
          </p:cNvPr>
          <p:cNvSpPr>
            <a:spLocks noGrp="1"/>
          </p:cNvSpPr>
          <p:nvPr>
            <p:ph type="title"/>
          </p:nvPr>
        </p:nvSpPr>
        <p:spPr>
          <a:xfrm>
            <a:off x="838200" y="225287"/>
            <a:ext cx="10515600" cy="768627"/>
          </a:xfrm>
        </p:spPr>
        <p:txBody>
          <a:bodyPr/>
          <a:lstStyle/>
          <a:p>
            <a:r>
              <a:rPr lang="en-US" b="1" dirty="0"/>
              <a:t>TREATMENT</a:t>
            </a:r>
            <a:r>
              <a:rPr lang="en-US" dirty="0"/>
              <a:t>.</a:t>
            </a:r>
            <a:endParaRPr lang="en-UG" dirty="0"/>
          </a:p>
        </p:txBody>
      </p:sp>
      <p:sp>
        <p:nvSpPr>
          <p:cNvPr id="3" name="Content Placeholder 2">
            <a:extLst>
              <a:ext uri="{FF2B5EF4-FFF2-40B4-BE49-F238E27FC236}">
                <a16:creationId xmlns:a16="http://schemas.microsoft.com/office/drawing/2014/main" id="{F12BF982-778E-4631-82C0-E60445C65EB3}"/>
              </a:ext>
            </a:extLst>
          </p:cNvPr>
          <p:cNvSpPr>
            <a:spLocks noGrp="1"/>
          </p:cNvSpPr>
          <p:nvPr>
            <p:ph idx="1"/>
          </p:nvPr>
        </p:nvSpPr>
        <p:spPr>
          <a:xfrm>
            <a:off x="318053" y="993914"/>
            <a:ext cx="11622156" cy="5864086"/>
          </a:xfrm>
        </p:spPr>
        <p:txBody>
          <a:bodyPr>
            <a:normAutofit lnSpcReduction="10000"/>
          </a:bodyPr>
          <a:lstStyle/>
          <a:p>
            <a:r>
              <a:rPr lang="en-US" b="1" i="1" dirty="0">
                <a:solidFill>
                  <a:srgbClr val="003D6D"/>
                </a:solidFill>
                <a:effectLst/>
              </a:rPr>
              <a:t>Active monitoring</a:t>
            </a:r>
            <a:r>
              <a:rPr lang="en-US" b="1" dirty="0">
                <a:solidFill>
                  <a:srgbClr val="003D6D"/>
                </a:solidFill>
                <a:effectLst/>
              </a:rPr>
              <a:t> and </a:t>
            </a:r>
            <a:r>
              <a:rPr lang="en-US" b="1" i="1" dirty="0">
                <a:solidFill>
                  <a:srgbClr val="003D6D"/>
                </a:solidFill>
                <a:effectLst/>
              </a:rPr>
              <a:t>watchful waiting</a:t>
            </a:r>
            <a:r>
              <a:rPr lang="en-US" b="1" dirty="0">
                <a:solidFill>
                  <a:srgbClr val="003D6D"/>
                </a:solidFill>
                <a:effectLst/>
              </a:rPr>
              <a:t> are almost unique to prostate cancer. There are different concepts of deferred treatment of prostate cancer.</a:t>
            </a:r>
          </a:p>
          <a:p>
            <a:endParaRPr lang="en-US" b="1" dirty="0">
              <a:solidFill>
                <a:srgbClr val="003D6D"/>
              </a:solidFill>
              <a:effectLst/>
            </a:endParaRPr>
          </a:p>
          <a:p>
            <a:r>
              <a:rPr lang="en-US" b="1" dirty="0">
                <a:solidFill>
                  <a:srgbClr val="003D6D"/>
                </a:solidFill>
                <a:effectLst/>
              </a:rPr>
              <a:t> Watchful waiting is monitoring the patient until he develops metastatic disease that requires palliative treatment. </a:t>
            </a:r>
          </a:p>
          <a:p>
            <a:endParaRPr lang="en-US" b="1" dirty="0">
              <a:solidFill>
                <a:srgbClr val="003D6D"/>
              </a:solidFill>
              <a:effectLst/>
            </a:endParaRPr>
          </a:p>
          <a:p>
            <a:r>
              <a:rPr lang="en-US" b="1" dirty="0">
                <a:solidFill>
                  <a:srgbClr val="003D6D"/>
                </a:solidFill>
                <a:effectLst/>
              </a:rPr>
              <a:t>Active monitoring allows delayed primary treatment if there is evidence of cancer progression. </a:t>
            </a:r>
          </a:p>
          <a:p>
            <a:pPr marL="0" indent="0">
              <a:buNone/>
            </a:pPr>
            <a:endParaRPr lang="en-US" b="1" dirty="0">
              <a:solidFill>
                <a:srgbClr val="003D6D"/>
              </a:solidFill>
              <a:effectLst/>
            </a:endParaRPr>
          </a:p>
          <a:p>
            <a:r>
              <a:rPr lang="en-US" b="1" dirty="0">
                <a:solidFill>
                  <a:srgbClr val="003D6D"/>
                </a:solidFill>
                <a:effectLst/>
              </a:rPr>
              <a:t>Currently, treatment is frequently initiated because of the patient's anxiety from living with untreated cancer combined with a rising PSA level or biopsy findings that suggest an increase in the volume or Gleason grade of the cancer. </a:t>
            </a:r>
            <a:endParaRPr lang="en-UG" dirty="0"/>
          </a:p>
        </p:txBody>
      </p:sp>
    </p:spTree>
    <p:extLst>
      <p:ext uri="{BB962C8B-B14F-4D97-AF65-F5344CB8AC3E}">
        <p14:creationId xmlns:p14="http://schemas.microsoft.com/office/powerpoint/2010/main" val="4095307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E83E-C1F1-43EC-9713-4D256AFBF5ED}"/>
              </a:ext>
            </a:extLst>
          </p:cNvPr>
          <p:cNvSpPr>
            <a:spLocks noGrp="1"/>
          </p:cNvSpPr>
          <p:nvPr>
            <p:ph type="title"/>
          </p:nvPr>
        </p:nvSpPr>
        <p:spPr>
          <a:xfrm>
            <a:off x="838200" y="225287"/>
            <a:ext cx="10515600" cy="675861"/>
          </a:xfrm>
        </p:spPr>
        <p:txBody>
          <a:bodyPr>
            <a:normAutofit fontScale="90000"/>
          </a:bodyPr>
          <a:lstStyle/>
          <a:p>
            <a:r>
              <a:rPr lang="en-US" b="1" dirty="0"/>
              <a:t>Cont.</a:t>
            </a:r>
            <a:endParaRPr lang="en-UG" b="1" dirty="0"/>
          </a:p>
        </p:txBody>
      </p:sp>
      <p:sp>
        <p:nvSpPr>
          <p:cNvPr id="3" name="Content Placeholder 2">
            <a:extLst>
              <a:ext uri="{FF2B5EF4-FFF2-40B4-BE49-F238E27FC236}">
                <a16:creationId xmlns:a16="http://schemas.microsoft.com/office/drawing/2014/main" id="{9780102F-68AA-431B-8427-F9127E85C9F6}"/>
              </a:ext>
            </a:extLst>
          </p:cNvPr>
          <p:cNvSpPr>
            <a:spLocks noGrp="1"/>
          </p:cNvSpPr>
          <p:nvPr>
            <p:ph idx="1"/>
          </p:nvPr>
        </p:nvSpPr>
        <p:spPr>
          <a:xfrm>
            <a:off x="238539" y="1033670"/>
            <a:ext cx="11675165" cy="5824329"/>
          </a:xfrm>
        </p:spPr>
        <p:txBody>
          <a:bodyPr>
            <a:normAutofit lnSpcReduction="10000"/>
          </a:bodyPr>
          <a:lstStyle/>
          <a:p>
            <a:r>
              <a:rPr lang="en-US" b="1" dirty="0">
                <a:solidFill>
                  <a:srgbClr val="003D6D"/>
                </a:solidFill>
                <a:effectLst/>
              </a:rPr>
              <a:t>Radical prostatectomy was the first treatment used for prostate cancer and has been performed for more than 100 years ( </a:t>
            </a:r>
            <a:r>
              <a:rPr lang="en-US" b="1" dirty="0" err="1">
                <a:solidFill>
                  <a:srgbClr val="003D6D"/>
                </a:solidFill>
                <a:effectLst/>
              </a:rPr>
              <a:t>Kuchler</a:t>
            </a:r>
            <a:r>
              <a:rPr lang="en-US" b="1" dirty="0">
                <a:solidFill>
                  <a:srgbClr val="003D6D"/>
                </a:solidFill>
                <a:effectLst/>
              </a:rPr>
              <a:t>, 1866 ; Young, 1905 ). </a:t>
            </a:r>
          </a:p>
          <a:p>
            <a:pPr marL="0" indent="0">
              <a:buNone/>
            </a:pPr>
            <a:endParaRPr lang="en-US" b="1" dirty="0">
              <a:solidFill>
                <a:srgbClr val="003D6D"/>
              </a:solidFill>
              <a:effectLst/>
            </a:endParaRPr>
          </a:p>
          <a:p>
            <a:r>
              <a:rPr lang="en-US" b="1" dirty="0">
                <a:solidFill>
                  <a:srgbClr val="003D6D"/>
                </a:solidFill>
                <a:effectLst/>
              </a:rPr>
              <a:t>It is a technically formidable operation, and as a result, simpler treatments have been sought for the treatment of early-stage disease.</a:t>
            </a:r>
          </a:p>
          <a:p>
            <a:pPr marL="0" indent="0">
              <a:buNone/>
            </a:pPr>
            <a:endParaRPr lang="en-US" b="1" dirty="0">
              <a:solidFill>
                <a:srgbClr val="003D6D"/>
              </a:solidFill>
              <a:effectLst/>
            </a:endParaRPr>
          </a:p>
          <a:p>
            <a:r>
              <a:rPr lang="en-US" b="1" dirty="0">
                <a:solidFill>
                  <a:srgbClr val="003D6D"/>
                </a:solidFill>
                <a:effectLst/>
              </a:rPr>
              <a:t> However, no treatment has supplanted radical prostatectomy, and it still remains the “gold standard” because of the realization that hormone therapy and chemotherapy are never curative,</a:t>
            </a:r>
          </a:p>
          <a:p>
            <a:pPr marL="0" indent="0">
              <a:buNone/>
            </a:pPr>
            <a:endParaRPr lang="en-US" b="1" dirty="0">
              <a:solidFill>
                <a:srgbClr val="003D6D"/>
              </a:solidFill>
              <a:effectLst/>
            </a:endParaRPr>
          </a:p>
          <a:p>
            <a:r>
              <a:rPr lang="en-US" b="1" dirty="0">
                <a:solidFill>
                  <a:srgbClr val="003D6D"/>
                </a:solidFill>
                <a:effectLst/>
              </a:rPr>
              <a:t> </a:t>
            </a:r>
            <a:r>
              <a:rPr lang="en-US" b="1" dirty="0">
                <a:solidFill>
                  <a:srgbClr val="003D6D"/>
                </a:solidFill>
              </a:rPr>
              <a:t>A</a:t>
            </a:r>
            <a:r>
              <a:rPr lang="en-US" b="1" dirty="0">
                <a:solidFill>
                  <a:srgbClr val="003D6D"/>
                </a:solidFill>
                <a:effectLst/>
              </a:rPr>
              <a:t>nd not all cancer cells can be eradicated consistently by radiation or other physical forms of energy, even if the tumor is contained within the prostate gland. </a:t>
            </a:r>
          </a:p>
          <a:p>
            <a:endParaRPr lang="en-UG" dirty="0"/>
          </a:p>
        </p:txBody>
      </p:sp>
    </p:spTree>
    <p:extLst>
      <p:ext uri="{BB962C8B-B14F-4D97-AF65-F5344CB8AC3E}">
        <p14:creationId xmlns:p14="http://schemas.microsoft.com/office/powerpoint/2010/main" val="27313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2E9BD-FBE5-4EAB-AC28-88EB19EACE23}"/>
              </a:ext>
            </a:extLst>
          </p:cNvPr>
          <p:cNvSpPr>
            <a:spLocks noGrp="1"/>
          </p:cNvSpPr>
          <p:nvPr>
            <p:ph type="title"/>
          </p:nvPr>
        </p:nvSpPr>
        <p:spPr>
          <a:xfrm>
            <a:off x="198783" y="251791"/>
            <a:ext cx="11860695" cy="1126435"/>
          </a:xfrm>
        </p:spPr>
        <p:txBody>
          <a:bodyPr>
            <a:normAutofit fontScale="90000"/>
          </a:bodyPr>
          <a:lstStyle/>
          <a:p>
            <a:r>
              <a:rPr lang="en-US" b="1" dirty="0">
                <a:solidFill>
                  <a:srgbClr val="003D6D"/>
                </a:solidFill>
                <a:effectLst/>
              </a:rPr>
              <a:t>Metastatic Hormone-Refractory Disease Hormone Therapy</a:t>
            </a:r>
            <a:endParaRPr lang="en-UG" b="1" dirty="0"/>
          </a:p>
        </p:txBody>
      </p:sp>
      <p:sp>
        <p:nvSpPr>
          <p:cNvPr id="3" name="Content Placeholder 2">
            <a:extLst>
              <a:ext uri="{FF2B5EF4-FFF2-40B4-BE49-F238E27FC236}">
                <a16:creationId xmlns:a16="http://schemas.microsoft.com/office/drawing/2014/main" id="{8E253398-19CD-4B20-954C-EDE8BAE4F375}"/>
              </a:ext>
            </a:extLst>
          </p:cNvPr>
          <p:cNvSpPr>
            <a:spLocks noGrp="1"/>
          </p:cNvSpPr>
          <p:nvPr>
            <p:ph idx="1"/>
          </p:nvPr>
        </p:nvSpPr>
        <p:spPr>
          <a:xfrm>
            <a:off x="198783" y="1683025"/>
            <a:ext cx="11754677" cy="4809849"/>
          </a:xfrm>
        </p:spPr>
        <p:txBody>
          <a:bodyPr/>
          <a:lstStyle/>
          <a:p>
            <a:r>
              <a:rPr lang="en-US" b="1" dirty="0">
                <a:solidFill>
                  <a:srgbClr val="003D6D"/>
                </a:solidFill>
                <a:effectLst/>
              </a:rPr>
              <a:t>Patients with metastatic hormone-refractory prostate cancer represent a heterogeneous group with respect to their clinical status at the time of disease progression </a:t>
            </a:r>
          </a:p>
          <a:p>
            <a:endParaRPr lang="en-US" b="1" dirty="0">
              <a:solidFill>
                <a:srgbClr val="003D6D"/>
              </a:solidFill>
            </a:endParaRPr>
          </a:p>
          <a:p>
            <a:r>
              <a:rPr lang="en-US" b="1" dirty="0">
                <a:solidFill>
                  <a:srgbClr val="003D6D"/>
                </a:solidFill>
                <a:effectLst/>
              </a:rPr>
              <a:t>Metastatic adenocarcinoma of the prostate has an overwhelming predilection to involve primarily bone</a:t>
            </a:r>
            <a:endParaRPr lang="en-UG" dirty="0"/>
          </a:p>
        </p:txBody>
      </p:sp>
    </p:spTree>
    <p:extLst>
      <p:ext uri="{BB962C8B-B14F-4D97-AF65-F5344CB8AC3E}">
        <p14:creationId xmlns:p14="http://schemas.microsoft.com/office/powerpoint/2010/main" val="1971032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D672C-852A-45C4-BB70-47648A18A6AE}"/>
              </a:ext>
            </a:extLst>
          </p:cNvPr>
          <p:cNvSpPr>
            <a:spLocks noGrp="1"/>
          </p:cNvSpPr>
          <p:nvPr>
            <p:ph type="title"/>
          </p:nvPr>
        </p:nvSpPr>
        <p:spPr>
          <a:xfrm>
            <a:off x="838200" y="365125"/>
            <a:ext cx="10515600" cy="721553"/>
          </a:xfrm>
        </p:spPr>
        <p:txBody>
          <a:bodyPr/>
          <a:lstStyle/>
          <a:p>
            <a:r>
              <a:rPr lang="en-US" dirty="0"/>
              <a:t>.</a:t>
            </a:r>
            <a:endParaRPr lang="en-UG" dirty="0"/>
          </a:p>
        </p:txBody>
      </p:sp>
      <p:sp>
        <p:nvSpPr>
          <p:cNvPr id="3" name="Content Placeholder 2">
            <a:extLst>
              <a:ext uri="{FF2B5EF4-FFF2-40B4-BE49-F238E27FC236}">
                <a16:creationId xmlns:a16="http://schemas.microsoft.com/office/drawing/2014/main" id="{C1D163AA-854B-4519-AED7-D3C206EEB1C7}"/>
              </a:ext>
            </a:extLst>
          </p:cNvPr>
          <p:cNvSpPr>
            <a:spLocks noGrp="1"/>
          </p:cNvSpPr>
          <p:nvPr>
            <p:ph idx="1"/>
          </p:nvPr>
        </p:nvSpPr>
        <p:spPr/>
        <p:txBody>
          <a:bodyPr/>
          <a:lstStyle/>
          <a:p>
            <a:pPr marL="0" indent="0">
              <a:buNone/>
            </a:pPr>
            <a:endParaRPr lang="en-US" dirty="0"/>
          </a:p>
          <a:p>
            <a:pPr marL="0" indent="0">
              <a:buNone/>
            </a:pPr>
            <a:r>
              <a:rPr lang="en-US" dirty="0"/>
              <a:t>      </a:t>
            </a:r>
          </a:p>
          <a:p>
            <a:pPr marL="0" indent="0">
              <a:buNone/>
            </a:pPr>
            <a:endParaRPr lang="en-US" dirty="0"/>
          </a:p>
          <a:p>
            <a:pPr marL="0" indent="0">
              <a:buNone/>
            </a:pPr>
            <a:r>
              <a:rPr lang="en-US" dirty="0"/>
              <a:t>     </a:t>
            </a:r>
          </a:p>
          <a:p>
            <a:pPr marL="0" indent="0">
              <a:buNone/>
            </a:pPr>
            <a:r>
              <a:rPr lang="en-US" dirty="0"/>
              <a:t>                                                     END</a:t>
            </a:r>
          </a:p>
          <a:p>
            <a:pPr marL="0" indent="0">
              <a:buNone/>
            </a:pPr>
            <a:r>
              <a:rPr lang="en-US" dirty="0"/>
              <a:t>                                                 THANKS</a:t>
            </a:r>
            <a:endParaRPr lang="en-UG" dirty="0"/>
          </a:p>
        </p:txBody>
      </p:sp>
    </p:spTree>
    <p:extLst>
      <p:ext uri="{BB962C8B-B14F-4D97-AF65-F5344CB8AC3E}">
        <p14:creationId xmlns:p14="http://schemas.microsoft.com/office/powerpoint/2010/main" val="324548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80CD5-6816-42FE-824D-54D28CDCC337}"/>
              </a:ext>
            </a:extLst>
          </p:cNvPr>
          <p:cNvSpPr>
            <a:spLocks noGrp="1"/>
          </p:cNvSpPr>
          <p:nvPr>
            <p:ph type="title"/>
          </p:nvPr>
        </p:nvSpPr>
        <p:spPr/>
        <p:txBody>
          <a:bodyPr/>
          <a:lstStyle/>
          <a:p>
            <a:r>
              <a:rPr lang="en-US" b="1" dirty="0"/>
              <a:t>INTRODUCTION</a:t>
            </a:r>
            <a:endParaRPr lang="en-UG" b="1" dirty="0"/>
          </a:p>
        </p:txBody>
      </p:sp>
      <p:sp>
        <p:nvSpPr>
          <p:cNvPr id="3" name="Content Placeholder 2">
            <a:extLst>
              <a:ext uri="{FF2B5EF4-FFF2-40B4-BE49-F238E27FC236}">
                <a16:creationId xmlns:a16="http://schemas.microsoft.com/office/drawing/2014/main" id="{33AA91E5-1ED6-4B45-BB0C-8F61BB348CD7}"/>
              </a:ext>
            </a:extLst>
          </p:cNvPr>
          <p:cNvSpPr>
            <a:spLocks noGrp="1"/>
          </p:cNvSpPr>
          <p:nvPr>
            <p:ph idx="1"/>
          </p:nvPr>
        </p:nvSpPr>
        <p:spPr>
          <a:xfrm>
            <a:off x="838200" y="1825625"/>
            <a:ext cx="10916478" cy="4826966"/>
          </a:xfrm>
        </p:spPr>
        <p:txBody>
          <a:bodyPr>
            <a:normAutofit fontScale="92500" lnSpcReduction="10000"/>
          </a:bodyPr>
          <a:lstStyle/>
          <a:p>
            <a:r>
              <a:rPr lang="en-US" b="1" dirty="0">
                <a:solidFill>
                  <a:srgbClr val="003D6D"/>
                </a:solidFill>
                <a:effectLst/>
              </a:rPr>
              <a:t>Sex accessory tissues include the prostate, seminal vesicles, ampullary glands, and bulbourethral glands,</a:t>
            </a:r>
          </a:p>
          <a:p>
            <a:pPr marL="0" indent="0">
              <a:buNone/>
            </a:pPr>
            <a:endParaRPr lang="en-US" b="1" dirty="0">
              <a:solidFill>
                <a:srgbClr val="003D6D"/>
              </a:solidFill>
              <a:effectLst/>
            </a:endParaRPr>
          </a:p>
          <a:p>
            <a:r>
              <a:rPr lang="en-US" b="1" dirty="0">
                <a:solidFill>
                  <a:srgbClr val="003D6D"/>
                </a:solidFill>
                <a:effectLst/>
              </a:rPr>
              <a:t> </a:t>
            </a:r>
            <a:r>
              <a:rPr lang="en-US" b="1" dirty="0">
                <a:solidFill>
                  <a:srgbClr val="003D6D"/>
                </a:solidFill>
              </a:rPr>
              <a:t>A</a:t>
            </a:r>
            <a:r>
              <a:rPr lang="en-US" b="1" dirty="0">
                <a:solidFill>
                  <a:srgbClr val="003D6D"/>
                </a:solidFill>
                <a:effectLst/>
              </a:rPr>
              <a:t>nd they are believed to play a major but unknown role in the reproductive process. </a:t>
            </a:r>
          </a:p>
          <a:p>
            <a:pPr marL="0" indent="0">
              <a:buNone/>
            </a:pPr>
            <a:endParaRPr lang="en-US" b="1" dirty="0">
              <a:solidFill>
                <a:srgbClr val="003D6D"/>
              </a:solidFill>
              <a:effectLst/>
            </a:endParaRPr>
          </a:p>
          <a:p>
            <a:r>
              <a:rPr lang="en-US" b="1" dirty="0">
                <a:solidFill>
                  <a:srgbClr val="003D6D"/>
                </a:solidFill>
                <a:effectLst/>
              </a:rPr>
              <a:t>The prostate forms acini and collecting ducts by arborization into the urethra; </a:t>
            </a:r>
          </a:p>
          <a:p>
            <a:pPr marL="0" indent="0">
              <a:buNone/>
            </a:pPr>
            <a:endParaRPr lang="en-US" b="1" dirty="0">
              <a:solidFill>
                <a:srgbClr val="003D6D"/>
              </a:solidFill>
              <a:effectLst/>
            </a:endParaRPr>
          </a:p>
          <a:p>
            <a:r>
              <a:rPr lang="en-US" b="1" dirty="0">
                <a:solidFill>
                  <a:srgbClr val="003D6D"/>
                </a:solidFill>
              </a:rPr>
              <a:t>T</a:t>
            </a:r>
            <a:r>
              <a:rPr lang="en-US" b="1" dirty="0">
                <a:solidFill>
                  <a:srgbClr val="003D6D"/>
                </a:solidFill>
                <a:effectLst/>
              </a:rPr>
              <a:t>he growth occurs primarily on the tips, as the ducts extend and branch during development. ( Sugimura et al, 1986 ; Banerjee et al, 1993a, 1993b; Cunha, 1994 ). </a:t>
            </a:r>
            <a:endParaRPr lang="en-UG" dirty="0"/>
          </a:p>
        </p:txBody>
      </p:sp>
    </p:spTree>
    <p:extLst>
      <p:ext uri="{BB962C8B-B14F-4D97-AF65-F5344CB8AC3E}">
        <p14:creationId xmlns:p14="http://schemas.microsoft.com/office/powerpoint/2010/main" val="3393876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5CDEF-563B-4A27-B9DA-2572F5BDC638}"/>
              </a:ext>
            </a:extLst>
          </p:cNvPr>
          <p:cNvSpPr>
            <a:spLocks noGrp="1"/>
          </p:cNvSpPr>
          <p:nvPr>
            <p:ph type="title"/>
          </p:nvPr>
        </p:nvSpPr>
        <p:spPr/>
        <p:txBody>
          <a:bodyPr/>
          <a:lstStyle/>
          <a:p>
            <a:r>
              <a:rPr lang="en-US" b="1" dirty="0"/>
              <a:t>CONT.</a:t>
            </a:r>
            <a:endParaRPr lang="en-UG" b="1" dirty="0"/>
          </a:p>
        </p:txBody>
      </p:sp>
      <p:sp>
        <p:nvSpPr>
          <p:cNvPr id="3" name="Content Placeholder 2">
            <a:extLst>
              <a:ext uri="{FF2B5EF4-FFF2-40B4-BE49-F238E27FC236}">
                <a16:creationId xmlns:a16="http://schemas.microsoft.com/office/drawing/2014/main" id="{C7266A99-7A18-4365-BD08-E9E7A10AC2F6}"/>
              </a:ext>
            </a:extLst>
          </p:cNvPr>
          <p:cNvSpPr>
            <a:spLocks noGrp="1"/>
          </p:cNvSpPr>
          <p:nvPr>
            <p:ph idx="1"/>
          </p:nvPr>
        </p:nvSpPr>
        <p:spPr>
          <a:xfrm>
            <a:off x="251791" y="1577009"/>
            <a:ext cx="11102009" cy="4915866"/>
          </a:xfrm>
        </p:spPr>
        <p:txBody>
          <a:bodyPr/>
          <a:lstStyle/>
          <a:p>
            <a:r>
              <a:rPr lang="en-US" b="1" dirty="0">
                <a:solidFill>
                  <a:srgbClr val="003D6D"/>
                </a:solidFill>
                <a:effectLst/>
              </a:rPr>
              <a:t>The prostate, like other sex accessory tissues, is stimulated in its growth, maintenance, and secretory function by the continued presence of certain hormones and growth factors. </a:t>
            </a:r>
          </a:p>
          <a:p>
            <a:pPr marL="0" indent="0">
              <a:buNone/>
            </a:pPr>
            <a:endParaRPr lang="en-US" b="1" dirty="0">
              <a:solidFill>
                <a:srgbClr val="003D6D"/>
              </a:solidFill>
              <a:effectLst/>
            </a:endParaRPr>
          </a:p>
          <a:p>
            <a:r>
              <a:rPr lang="en-US" b="1" dirty="0">
                <a:solidFill>
                  <a:srgbClr val="003D6D"/>
                </a:solidFill>
                <a:effectLst/>
              </a:rPr>
              <a:t>Foremost among these is testosterone, which is converted within the prostate into the more active androgen dihydrotestosterone (DHT). </a:t>
            </a:r>
            <a:endParaRPr lang="en-UG" dirty="0"/>
          </a:p>
        </p:txBody>
      </p:sp>
    </p:spTree>
    <p:extLst>
      <p:ext uri="{BB962C8B-B14F-4D97-AF65-F5344CB8AC3E}">
        <p14:creationId xmlns:p14="http://schemas.microsoft.com/office/powerpoint/2010/main" val="12824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7082-CE50-4512-8C2A-52B9A5773DF7}"/>
              </a:ext>
            </a:extLst>
          </p:cNvPr>
          <p:cNvSpPr>
            <a:spLocks noGrp="1"/>
          </p:cNvSpPr>
          <p:nvPr>
            <p:ph type="title"/>
          </p:nvPr>
        </p:nvSpPr>
        <p:spPr/>
        <p:txBody>
          <a:bodyPr/>
          <a:lstStyle/>
          <a:p>
            <a:r>
              <a:rPr lang="en-US" b="1" dirty="0"/>
              <a:t>CONT.</a:t>
            </a:r>
            <a:endParaRPr lang="en-UG" b="1" dirty="0"/>
          </a:p>
        </p:txBody>
      </p:sp>
      <p:sp>
        <p:nvSpPr>
          <p:cNvPr id="3" name="Content Placeholder 2">
            <a:extLst>
              <a:ext uri="{FF2B5EF4-FFF2-40B4-BE49-F238E27FC236}">
                <a16:creationId xmlns:a16="http://schemas.microsoft.com/office/drawing/2014/main" id="{2A983F56-82D4-4423-9417-4FB21E280B9C}"/>
              </a:ext>
            </a:extLst>
          </p:cNvPr>
          <p:cNvSpPr>
            <a:spLocks noGrp="1"/>
          </p:cNvSpPr>
          <p:nvPr>
            <p:ph idx="1"/>
          </p:nvPr>
        </p:nvSpPr>
        <p:spPr/>
        <p:txBody>
          <a:bodyPr/>
          <a:lstStyle/>
          <a:p>
            <a:r>
              <a:rPr lang="en-US" b="1" dirty="0">
                <a:solidFill>
                  <a:srgbClr val="003D6D"/>
                </a:solidFill>
                <a:effectLst/>
              </a:rPr>
              <a:t>Testosterone is synthesized in the Leydig cells of the testes from pregnenolone by a series of reversible reactions. </a:t>
            </a:r>
          </a:p>
          <a:p>
            <a:endParaRPr lang="en-US" b="1" dirty="0">
              <a:solidFill>
                <a:srgbClr val="003D6D"/>
              </a:solidFill>
            </a:endParaRPr>
          </a:p>
          <a:p>
            <a:r>
              <a:rPr lang="en-US" b="1" dirty="0">
                <a:solidFill>
                  <a:srgbClr val="003D6D"/>
                </a:solidFill>
                <a:effectLst/>
              </a:rPr>
              <a:t>However, once testosterone is converted by 5α-reductase into DHT or converted by aromatase into estrogens, the process is irreversible; </a:t>
            </a:r>
          </a:p>
          <a:p>
            <a:endParaRPr lang="en-US" b="1" dirty="0">
              <a:solidFill>
                <a:srgbClr val="003D6D"/>
              </a:solidFill>
            </a:endParaRPr>
          </a:p>
          <a:p>
            <a:r>
              <a:rPr lang="en-US" b="1" dirty="0">
                <a:solidFill>
                  <a:srgbClr val="003D6D"/>
                </a:solidFill>
                <a:effectLst/>
              </a:rPr>
              <a:t>testosterone can be converted to DHT or estrogens, but estrogens and DHT cannot be converted to testosterone</a:t>
            </a:r>
            <a:endParaRPr lang="en-UG" dirty="0"/>
          </a:p>
        </p:txBody>
      </p:sp>
    </p:spTree>
    <p:extLst>
      <p:ext uri="{BB962C8B-B14F-4D97-AF65-F5344CB8AC3E}">
        <p14:creationId xmlns:p14="http://schemas.microsoft.com/office/powerpoint/2010/main" val="311625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66966-028A-49B2-86CA-90EE441FB5E5}"/>
              </a:ext>
            </a:extLst>
          </p:cNvPr>
          <p:cNvSpPr>
            <a:spLocks noGrp="1"/>
          </p:cNvSpPr>
          <p:nvPr>
            <p:ph type="title"/>
          </p:nvPr>
        </p:nvSpPr>
        <p:spPr/>
        <p:txBody>
          <a:bodyPr/>
          <a:lstStyle/>
          <a:p>
            <a:r>
              <a:rPr lang="en-US" b="1" dirty="0"/>
              <a:t>BPH</a:t>
            </a:r>
            <a:endParaRPr lang="en-UG" b="1" dirty="0"/>
          </a:p>
        </p:txBody>
      </p:sp>
      <p:sp>
        <p:nvSpPr>
          <p:cNvPr id="3" name="Content Placeholder 2">
            <a:extLst>
              <a:ext uri="{FF2B5EF4-FFF2-40B4-BE49-F238E27FC236}">
                <a16:creationId xmlns:a16="http://schemas.microsoft.com/office/drawing/2014/main" id="{9F84D1F8-B0F6-4D16-B6EF-4056EBE7ACFF}"/>
              </a:ext>
            </a:extLst>
          </p:cNvPr>
          <p:cNvSpPr>
            <a:spLocks noGrp="1"/>
          </p:cNvSpPr>
          <p:nvPr>
            <p:ph idx="1"/>
          </p:nvPr>
        </p:nvSpPr>
        <p:spPr>
          <a:xfrm>
            <a:off x="838200" y="1364974"/>
            <a:ext cx="11168270" cy="5300869"/>
          </a:xfrm>
        </p:spPr>
        <p:txBody>
          <a:bodyPr/>
          <a:lstStyle/>
          <a:p>
            <a:r>
              <a:rPr lang="en-US" b="1" dirty="0">
                <a:solidFill>
                  <a:srgbClr val="003D6D"/>
                </a:solidFill>
                <a:effectLst/>
              </a:rPr>
              <a:t>Previously held notions that the clinical symptoms of BPH (prostatism) are due simply to a mass-related increase in urethral resistance are too simplistic.</a:t>
            </a:r>
          </a:p>
          <a:p>
            <a:endParaRPr lang="en-US" b="1" dirty="0">
              <a:solidFill>
                <a:srgbClr val="003D6D"/>
              </a:solidFill>
            </a:endParaRPr>
          </a:p>
          <a:p>
            <a:r>
              <a:rPr lang="en-US" b="1" dirty="0">
                <a:solidFill>
                  <a:srgbClr val="003D6D"/>
                </a:solidFill>
                <a:effectLst/>
              </a:rPr>
              <a:t> It is now clear that a significant portion of LUTS is due to age-related detrusor dysfunction. </a:t>
            </a:r>
          </a:p>
          <a:p>
            <a:endParaRPr lang="en-US" b="1" dirty="0">
              <a:solidFill>
                <a:srgbClr val="003D6D"/>
              </a:solidFill>
            </a:endParaRPr>
          </a:p>
          <a:p>
            <a:r>
              <a:rPr lang="en-US" b="1" dirty="0">
                <a:solidFill>
                  <a:srgbClr val="003D6D"/>
                </a:solidFill>
                <a:effectLst/>
              </a:rPr>
              <a:t>The nomenclature of voiding dysfunction in aging men is confusing and often inaccurate ( Thomas and Abrams, 2000 ). </a:t>
            </a:r>
            <a:endParaRPr lang="en-UG" dirty="0"/>
          </a:p>
        </p:txBody>
      </p:sp>
    </p:spTree>
    <p:extLst>
      <p:ext uri="{BB962C8B-B14F-4D97-AF65-F5344CB8AC3E}">
        <p14:creationId xmlns:p14="http://schemas.microsoft.com/office/powerpoint/2010/main" val="421529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2C7C1-6CC4-4D78-92BB-2132B5C549CE}"/>
              </a:ext>
            </a:extLst>
          </p:cNvPr>
          <p:cNvSpPr>
            <a:spLocks noGrp="1"/>
          </p:cNvSpPr>
          <p:nvPr>
            <p:ph type="title"/>
          </p:nvPr>
        </p:nvSpPr>
        <p:spPr>
          <a:xfrm>
            <a:off x="838200" y="365125"/>
            <a:ext cx="11035748" cy="1325563"/>
          </a:xfrm>
        </p:spPr>
        <p:txBody>
          <a:bodyPr/>
          <a:lstStyle/>
          <a:p>
            <a:r>
              <a:rPr lang="en-US" b="1" dirty="0">
                <a:solidFill>
                  <a:srgbClr val="003D6D"/>
                </a:solidFill>
                <a:effectLst/>
              </a:rPr>
              <a:t>SERUM BIOMARKERS FOR PROSTATE CANCER </a:t>
            </a:r>
            <a:endParaRPr lang="en-UG" dirty="0"/>
          </a:p>
        </p:txBody>
      </p:sp>
      <p:sp>
        <p:nvSpPr>
          <p:cNvPr id="3" name="Content Placeholder 2">
            <a:extLst>
              <a:ext uri="{FF2B5EF4-FFF2-40B4-BE49-F238E27FC236}">
                <a16:creationId xmlns:a16="http://schemas.microsoft.com/office/drawing/2014/main" id="{74F41216-7A34-49A2-934F-87CB78453AF1}"/>
              </a:ext>
            </a:extLst>
          </p:cNvPr>
          <p:cNvSpPr>
            <a:spLocks noGrp="1"/>
          </p:cNvSpPr>
          <p:nvPr>
            <p:ph idx="1"/>
          </p:nvPr>
        </p:nvSpPr>
        <p:spPr>
          <a:xfrm>
            <a:off x="838200" y="1825625"/>
            <a:ext cx="10515600" cy="4773958"/>
          </a:xfrm>
        </p:spPr>
        <p:txBody>
          <a:bodyPr>
            <a:normAutofit fontScale="77500" lnSpcReduction="20000"/>
          </a:bodyPr>
          <a:lstStyle/>
          <a:p>
            <a:r>
              <a:rPr lang="en-US" b="1" dirty="0">
                <a:solidFill>
                  <a:srgbClr val="003D6D"/>
                </a:solidFill>
                <a:effectLst/>
              </a:rPr>
              <a:t>Since its discovery in 1979 to clinical application in the late 1980s through 1990s,</a:t>
            </a:r>
          </a:p>
          <a:p>
            <a:endParaRPr lang="en-US" b="1" dirty="0">
              <a:solidFill>
                <a:srgbClr val="003D6D"/>
              </a:solidFill>
            </a:endParaRPr>
          </a:p>
          <a:p>
            <a:r>
              <a:rPr lang="en-US" b="1" dirty="0">
                <a:solidFill>
                  <a:srgbClr val="003D6D"/>
                </a:solidFill>
                <a:effectLst/>
              </a:rPr>
              <a:t> prostate-specific antigen (PSA) has evolved into an invaluable tool for the detection, staging, and monitoring of men diagnosed with prostate cancer ( </a:t>
            </a:r>
            <a:r>
              <a:rPr lang="en-US" b="1" dirty="0" err="1">
                <a:solidFill>
                  <a:srgbClr val="003D6D"/>
                </a:solidFill>
                <a:effectLst/>
              </a:rPr>
              <a:t>Sensabaugh</a:t>
            </a:r>
            <a:r>
              <a:rPr lang="en-US" b="1" dirty="0">
                <a:solidFill>
                  <a:srgbClr val="003D6D"/>
                </a:solidFill>
                <a:effectLst/>
              </a:rPr>
              <a:t> et al, 1978 ; Wang et al, 1979, 1981 [243] [242]; </a:t>
            </a:r>
            <a:r>
              <a:rPr lang="en-US" b="1" dirty="0" err="1">
                <a:solidFill>
                  <a:srgbClr val="003D6D"/>
                </a:solidFill>
                <a:effectLst/>
              </a:rPr>
              <a:t>Papsidero</a:t>
            </a:r>
            <a:r>
              <a:rPr lang="en-US" b="1" dirty="0">
                <a:solidFill>
                  <a:srgbClr val="003D6D"/>
                </a:solidFill>
                <a:effectLst/>
              </a:rPr>
              <a:t> et al, 1980 ; </a:t>
            </a:r>
            <a:r>
              <a:rPr lang="en-US" b="1" dirty="0" err="1">
                <a:solidFill>
                  <a:srgbClr val="003D6D"/>
                </a:solidFill>
                <a:effectLst/>
              </a:rPr>
              <a:t>Kuriyama</a:t>
            </a:r>
            <a:r>
              <a:rPr lang="en-US" b="1" dirty="0">
                <a:solidFill>
                  <a:srgbClr val="003D6D"/>
                </a:solidFill>
                <a:effectLst/>
              </a:rPr>
              <a:t> et al, 1981 ).</a:t>
            </a:r>
          </a:p>
          <a:p>
            <a:endParaRPr lang="en-US" b="1" dirty="0">
              <a:solidFill>
                <a:srgbClr val="003D6D"/>
              </a:solidFill>
            </a:endParaRPr>
          </a:p>
          <a:p>
            <a:r>
              <a:rPr lang="en-US" b="1" dirty="0">
                <a:solidFill>
                  <a:srgbClr val="003D6D"/>
                </a:solidFill>
                <a:effectLst/>
              </a:rPr>
              <a:t>Whereas the majority of prostate cancers in the 1980s and early 1990s commonly arose with an abnormal digital rectal examination (DRE) or elevated PSA, or both, today most prostate cancer arises as clinically nonpalpable (stage T1c) disease with PSA between 2.5 and 10 ng/</a:t>
            </a:r>
            <a:r>
              <a:rPr lang="en-US" b="1" dirty="0" err="1">
                <a:solidFill>
                  <a:srgbClr val="003D6D"/>
                </a:solidFill>
                <a:effectLst/>
              </a:rPr>
              <a:t>mL.</a:t>
            </a:r>
            <a:r>
              <a:rPr lang="en-US" b="1" dirty="0">
                <a:solidFill>
                  <a:srgbClr val="003D6D"/>
                </a:solidFill>
                <a:effectLst/>
              </a:rPr>
              <a:t> </a:t>
            </a:r>
          </a:p>
          <a:p>
            <a:pPr marL="0" indent="0">
              <a:buNone/>
            </a:pPr>
            <a:endParaRPr lang="en-US" b="1" dirty="0">
              <a:solidFill>
                <a:srgbClr val="003D6D"/>
              </a:solidFill>
              <a:effectLst/>
            </a:endParaRPr>
          </a:p>
          <a:p>
            <a:r>
              <a:rPr lang="en-US" b="1" dirty="0">
                <a:solidFill>
                  <a:srgbClr val="003D6D"/>
                </a:solidFill>
                <a:effectLst/>
              </a:rPr>
              <a:t>The evolving demographics and natural history of prostate cancer have resulted in a stage migration to nonpalpable, clinically localized (stage T1c) disease and a parallel reduction in mortality (Pound et al, 1997, 1999 [188] [187]; Stephenson et al, 1997 ; </a:t>
            </a:r>
            <a:r>
              <a:rPr lang="en-US" b="1" dirty="0" err="1">
                <a:solidFill>
                  <a:srgbClr val="003D6D"/>
                </a:solidFill>
                <a:effectLst/>
              </a:rPr>
              <a:t>Polascik</a:t>
            </a:r>
            <a:r>
              <a:rPr lang="en-US" b="1" dirty="0">
                <a:solidFill>
                  <a:srgbClr val="003D6D"/>
                </a:solidFill>
                <a:effectLst/>
              </a:rPr>
              <a:t> et al, 1999 ). </a:t>
            </a:r>
            <a:endParaRPr lang="en-UG" dirty="0"/>
          </a:p>
        </p:txBody>
      </p:sp>
    </p:spTree>
    <p:extLst>
      <p:ext uri="{BB962C8B-B14F-4D97-AF65-F5344CB8AC3E}">
        <p14:creationId xmlns:p14="http://schemas.microsoft.com/office/powerpoint/2010/main" val="244937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3AC58-BDE9-4410-8830-A09C3C852B0D}"/>
              </a:ext>
            </a:extLst>
          </p:cNvPr>
          <p:cNvSpPr>
            <a:spLocks noGrp="1"/>
          </p:cNvSpPr>
          <p:nvPr>
            <p:ph type="title"/>
          </p:nvPr>
        </p:nvSpPr>
        <p:spPr>
          <a:xfrm>
            <a:off x="838200" y="365126"/>
            <a:ext cx="10515600" cy="1052858"/>
          </a:xfrm>
        </p:spPr>
        <p:txBody>
          <a:bodyPr/>
          <a:lstStyle/>
          <a:p>
            <a:r>
              <a:rPr lang="en-US" b="1" dirty="0"/>
              <a:t>Cont.</a:t>
            </a:r>
            <a:endParaRPr lang="en-UG" b="1" dirty="0"/>
          </a:p>
        </p:txBody>
      </p:sp>
      <p:sp>
        <p:nvSpPr>
          <p:cNvPr id="3" name="Content Placeholder 2">
            <a:extLst>
              <a:ext uri="{FF2B5EF4-FFF2-40B4-BE49-F238E27FC236}">
                <a16:creationId xmlns:a16="http://schemas.microsoft.com/office/drawing/2014/main" id="{2AA4B22C-AEA1-4FAB-B6A8-F002AA54E4CD}"/>
              </a:ext>
            </a:extLst>
          </p:cNvPr>
          <p:cNvSpPr>
            <a:spLocks noGrp="1"/>
          </p:cNvSpPr>
          <p:nvPr>
            <p:ph idx="1"/>
          </p:nvPr>
        </p:nvSpPr>
        <p:spPr>
          <a:xfrm>
            <a:off x="583095" y="1417983"/>
            <a:ext cx="11237843" cy="5340626"/>
          </a:xfrm>
        </p:spPr>
        <p:txBody>
          <a:bodyPr>
            <a:normAutofit/>
          </a:bodyPr>
          <a:lstStyle/>
          <a:p>
            <a:r>
              <a:rPr lang="en-US" b="1" dirty="0">
                <a:solidFill>
                  <a:srgbClr val="003D6D"/>
                </a:solidFill>
                <a:effectLst/>
              </a:rPr>
              <a:t>Unfortunately, there is an overlap in the serum PSA levels among men with cancer and those with benign disease. </a:t>
            </a:r>
          </a:p>
          <a:p>
            <a:endParaRPr lang="en-US" b="1" dirty="0">
              <a:solidFill>
                <a:srgbClr val="003D6D"/>
              </a:solidFill>
            </a:endParaRPr>
          </a:p>
          <a:p>
            <a:r>
              <a:rPr lang="en-US" b="1" dirty="0">
                <a:solidFill>
                  <a:srgbClr val="003D6D"/>
                </a:solidFill>
                <a:effectLst/>
              </a:rPr>
              <a:t>Thus, elevated serum PSA levels may reflect alterations within the prostate secondary to tissue architectural changes such as cancer, inflammation, or benign prostatic hyperplasia (BPH).</a:t>
            </a:r>
          </a:p>
          <a:p>
            <a:endParaRPr lang="en-US" b="1" dirty="0">
              <a:solidFill>
                <a:srgbClr val="003D6D"/>
              </a:solidFill>
            </a:endParaRPr>
          </a:p>
          <a:p>
            <a:r>
              <a:rPr lang="en-US" b="1" dirty="0">
                <a:solidFill>
                  <a:srgbClr val="003D6D"/>
                </a:solidFill>
                <a:effectLst/>
              </a:rPr>
              <a:t>Although up to 30% of men presenting with an elevated PSA may be diagnosed following this invasive procedure, as many as 75% to 80% are not found to have cancer.</a:t>
            </a:r>
            <a:endParaRPr lang="en-UG" dirty="0"/>
          </a:p>
        </p:txBody>
      </p:sp>
    </p:spTree>
    <p:extLst>
      <p:ext uri="{BB962C8B-B14F-4D97-AF65-F5344CB8AC3E}">
        <p14:creationId xmlns:p14="http://schemas.microsoft.com/office/powerpoint/2010/main" val="150876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4E7A-C056-4C8B-93B0-0239F3BCCE68}"/>
              </a:ext>
            </a:extLst>
          </p:cNvPr>
          <p:cNvSpPr>
            <a:spLocks noGrp="1"/>
          </p:cNvSpPr>
          <p:nvPr>
            <p:ph type="title"/>
          </p:nvPr>
        </p:nvSpPr>
        <p:spPr/>
        <p:txBody>
          <a:bodyPr/>
          <a:lstStyle/>
          <a:p>
            <a:r>
              <a:rPr lang="en-US" dirty="0"/>
              <a:t>Cont.</a:t>
            </a:r>
            <a:endParaRPr lang="en-UG" dirty="0"/>
          </a:p>
        </p:txBody>
      </p:sp>
      <p:pic>
        <p:nvPicPr>
          <p:cNvPr id="5" name="Content Placeholder 4">
            <a:extLst>
              <a:ext uri="{FF2B5EF4-FFF2-40B4-BE49-F238E27FC236}">
                <a16:creationId xmlns:a16="http://schemas.microsoft.com/office/drawing/2014/main" id="{D5F33742-7387-41B9-9646-684467C93A6C}"/>
              </a:ext>
            </a:extLst>
          </p:cNvPr>
          <p:cNvPicPr>
            <a:picLocks noGrp="1" noChangeAspect="1"/>
          </p:cNvPicPr>
          <p:nvPr>
            <p:ph idx="1"/>
          </p:nvPr>
        </p:nvPicPr>
        <p:blipFill>
          <a:blip r:embed="rId2"/>
          <a:stretch>
            <a:fillRect/>
          </a:stretch>
        </p:blipFill>
        <p:spPr>
          <a:xfrm>
            <a:off x="1058393" y="1974574"/>
            <a:ext cx="10126442" cy="4002156"/>
          </a:xfrm>
        </p:spPr>
      </p:pic>
    </p:spTree>
    <p:extLst>
      <p:ext uri="{BB962C8B-B14F-4D97-AF65-F5344CB8AC3E}">
        <p14:creationId xmlns:p14="http://schemas.microsoft.com/office/powerpoint/2010/main" val="365439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E6A2B-D705-4E7E-94EA-26C4285C4722}"/>
              </a:ext>
            </a:extLst>
          </p:cNvPr>
          <p:cNvSpPr>
            <a:spLocks noGrp="1"/>
          </p:cNvSpPr>
          <p:nvPr>
            <p:ph type="title"/>
          </p:nvPr>
        </p:nvSpPr>
        <p:spPr/>
        <p:txBody>
          <a:bodyPr/>
          <a:lstStyle/>
          <a:p>
            <a:r>
              <a:rPr lang="en-US" dirty="0"/>
              <a:t>Cont.</a:t>
            </a:r>
            <a:endParaRPr lang="en-UG" dirty="0"/>
          </a:p>
        </p:txBody>
      </p:sp>
      <p:sp>
        <p:nvSpPr>
          <p:cNvPr id="3" name="Content Placeholder 2">
            <a:extLst>
              <a:ext uri="{FF2B5EF4-FFF2-40B4-BE49-F238E27FC236}">
                <a16:creationId xmlns:a16="http://schemas.microsoft.com/office/drawing/2014/main" id="{5F8E3C73-265D-4CC8-835A-ED2382E30D33}"/>
              </a:ext>
            </a:extLst>
          </p:cNvPr>
          <p:cNvSpPr>
            <a:spLocks noGrp="1"/>
          </p:cNvSpPr>
          <p:nvPr>
            <p:ph idx="1"/>
          </p:nvPr>
        </p:nvSpPr>
        <p:spPr>
          <a:xfrm>
            <a:off x="0" y="1825624"/>
            <a:ext cx="11353800" cy="5032376"/>
          </a:xfrm>
        </p:spPr>
        <p:txBody>
          <a:bodyPr>
            <a:normAutofit fontScale="92500" lnSpcReduction="10000"/>
          </a:bodyPr>
          <a:lstStyle/>
          <a:p>
            <a:r>
              <a:rPr lang="en-US" b="1" dirty="0">
                <a:solidFill>
                  <a:srgbClr val="003D6D"/>
                </a:solidFill>
                <a:effectLst/>
              </a:rPr>
              <a:t>The histologic diagnosis of prostate cancer is made, in the majority of cases, by prostate needle biopsy. </a:t>
            </a:r>
          </a:p>
          <a:p>
            <a:pPr marL="0" indent="0">
              <a:buNone/>
            </a:pPr>
            <a:endParaRPr lang="en-US" b="1" dirty="0">
              <a:solidFill>
                <a:srgbClr val="003D6D"/>
              </a:solidFill>
              <a:effectLst/>
            </a:endParaRPr>
          </a:p>
          <a:p>
            <a:r>
              <a:rPr lang="en-US" b="1" dirty="0">
                <a:solidFill>
                  <a:srgbClr val="003D6D"/>
                </a:solidFill>
                <a:effectLst/>
              </a:rPr>
              <a:t>Prostate cancer rarely causes symptoms until it is advanced. </a:t>
            </a:r>
          </a:p>
          <a:p>
            <a:pPr marL="0" indent="0">
              <a:buNone/>
            </a:pPr>
            <a:endParaRPr lang="en-US" b="1" dirty="0">
              <a:solidFill>
                <a:srgbClr val="003D6D"/>
              </a:solidFill>
              <a:effectLst/>
            </a:endParaRPr>
          </a:p>
          <a:p>
            <a:r>
              <a:rPr lang="en-US" b="1" dirty="0">
                <a:solidFill>
                  <a:srgbClr val="003D6D"/>
                </a:solidFill>
                <a:effectLst/>
              </a:rPr>
              <a:t>Thus, suspicion of prostate cancer resulting in a recommendation for pros-</a:t>
            </a:r>
            <a:r>
              <a:rPr lang="en-US" b="1" dirty="0" err="1">
                <a:solidFill>
                  <a:srgbClr val="003D6D"/>
                </a:solidFill>
                <a:effectLst/>
              </a:rPr>
              <a:t>tatic</a:t>
            </a:r>
            <a:r>
              <a:rPr lang="en-US" b="1" dirty="0">
                <a:solidFill>
                  <a:srgbClr val="003D6D"/>
                </a:solidFill>
                <a:effectLst/>
              </a:rPr>
              <a:t> biopsy is most often raised by abnormalities found on digital rectal examination (DRE) or by serum prostate-specific antigen (PSA) elevations. </a:t>
            </a:r>
          </a:p>
          <a:p>
            <a:pPr marL="0" indent="0">
              <a:buNone/>
            </a:pPr>
            <a:endParaRPr lang="en-US" b="1" dirty="0">
              <a:solidFill>
                <a:srgbClr val="003D6D"/>
              </a:solidFill>
              <a:effectLst/>
            </a:endParaRPr>
          </a:p>
          <a:p>
            <a:r>
              <a:rPr lang="en-US" b="1" dirty="0">
                <a:solidFill>
                  <a:srgbClr val="003D6D"/>
                </a:solidFill>
                <a:effectLst/>
              </a:rPr>
              <a:t>Although there is controversy regarding the benefits of early diagnosis, it has been demonstrated that an early diagnosis of prostate cancer is best achieved using a combination of DRE and PSA. </a:t>
            </a:r>
          </a:p>
          <a:p>
            <a:pPr marL="0" indent="0">
              <a:buNone/>
            </a:pPr>
            <a:endParaRPr lang="en-US" b="1" dirty="0">
              <a:solidFill>
                <a:srgbClr val="003D6D"/>
              </a:solidFill>
              <a:effectLst/>
            </a:endParaRPr>
          </a:p>
          <a:p>
            <a:endParaRPr lang="en-UG" dirty="0"/>
          </a:p>
        </p:txBody>
      </p:sp>
    </p:spTree>
    <p:extLst>
      <p:ext uri="{BB962C8B-B14F-4D97-AF65-F5344CB8AC3E}">
        <p14:creationId xmlns:p14="http://schemas.microsoft.com/office/powerpoint/2010/main" val="2125747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1014</Words>
  <Application>Microsoft Office PowerPoint</Application>
  <PresentationFormat>Widescreen</PresentationFormat>
  <Paragraphs>84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GUIDLINE OF MANAGEMENT OF PROSTATE CANCER</vt:lpstr>
      <vt:lpstr>INTRODUCTION</vt:lpstr>
      <vt:lpstr>CONT.</vt:lpstr>
      <vt:lpstr>CONT.</vt:lpstr>
      <vt:lpstr>BPH</vt:lpstr>
      <vt:lpstr>SERUM BIOMARKERS FOR PROSTATE CANCER </vt:lpstr>
      <vt:lpstr>Cont.</vt:lpstr>
      <vt:lpstr>Cont.</vt:lpstr>
      <vt:lpstr>Cont.</vt:lpstr>
      <vt:lpstr>STAGING OF PROSTATE CANCER</vt:lpstr>
      <vt:lpstr>PowerPoint Presentation</vt:lpstr>
      <vt:lpstr>TREATMENT.</vt:lpstr>
      <vt:lpstr>Cont.</vt:lpstr>
      <vt:lpstr>Metastatic Hormone-Refractory Disease Hormone Therapy</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GUIDLINE OF MANAGEMENT OF PROSTATE CANCER</dc:title>
  <dc:creator>LENOVO</dc:creator>
  <cp:lastModifiedBy>Drmagezi Mo</cp:lastModifiedBy>
  <cp:revision>4</cp:revision>
  <dcterms:created xsi:type="dcterms:W3CDTF">2022-04-08T12:16:13Z</dcterms:created>
  <dcterms:modified xsi:type="dcterms:W3CDTF">2022-04-13T16:19:45Z</dcterms:modified>
</cp:coreProperties>
</file>