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448" r:id="rId2"/>
    <p:sldId id="460" r:id="rId3"/>
    <p:sldId id="459" r:id="rId4"/>
    <p:sldId id="461" r:id="rId5"/>
    <p:sldId id="455" r:id="rId6"/>
    <p:sldId id="450" r:id="rId7"/>
    <p:sldId id="456" r:id="rId8"/>
    <p:sldId id="457" r:id="rId9"/>
    <p:sldId id="451" r:id="rId10"/>
    <p:sldId id="453" r:id="rId11"/>
    <p:sldId id="458" r:id="rId12"/>
    <p:sldId id="45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4E966-A985-4BAD-B6B5-A0D48BBD34F5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A10-C749-44ED-9EBB-E4C00513C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4DD38-20BE-429B-B057-EAE8BB59D9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</p:spPr>
        <p:txBody>
          <a:bodyPr lIns="92010" tIns="46004" rIns="92010" bIns="4600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9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3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1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36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3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5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7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2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5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D33BD9-DC40-40C3-963F-1A3A0120D5CE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3D91DB-2F75-4B70-AA77-1340EBAB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uluyak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62738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  <a:ea typeface="Arial Unicode MS" pitchFamily="34" charset="-128"/>
                <a:cs typeface="Arial Unicode MS" pitchFamily="34" charset="-128"/>
              </a:rPr>
              <a:t>COVID-19 PANDEMIC &amp; </a:t>
            </a:r>
            <a:r>
              <a:rPr lang="en-US" sz="4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COMMON DENTAL </a:t>
            </a:r>
            <a:r>
              <a:rPr lang="en-US" sz="4000" b="1" dirty="0">
                <a:latin typeface="+mn-lt"/>
                <a:ea typeface="Arial Unicode MS" pitchFamily="34" charset="-128"/>
                <a:cs typeface="Arial Unicode MS" pitchFamily="34" charset="-128"/>
              </a:rPr>
              <a:t>CHALLENGES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8458200" cy="1600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800" b="1" dirty="0"/>
              <a:t>MULUYA KHARIM MWEBAZA (PhD)</a:t>
            </a:r>
          </a:p>
          <a:p>
            <a:pPr>
              <a:lnSpc>
                <a:spcPct val="120000"/>
              </a:lnSpc>
            </a:pPr>
            <a:r>
              <a:rPr lang="en-US" sz="3000" b="1" dirty="0"/>
              <a:t>Asst. District Health Officer (</a:t>
            </a:r>
            <a:r>
              <a:rPr lang="en-US" sz="3000" b="1" dirty="0" err="1"/>
              <a:t>Env’tal</a:t>
            </a:r>
            <a:r>
              <a:rPr lang="en-US" sz="3000" b="1" dirty="0"/>
              <a:t> Health) – </a:t>
            </a:r>
            <a:r>
              <a:rPr lang="en-US" sz="3000" b="1" dirty="0" smtClean="0"/>
              <a:t>Iganga</a:t>
            </a:r>
            <a:endParaRPr lang="en-US" sz="3000" b="1" dirty="0"/>
          </a:p>
          <a:p>
            <a:pPr>
              <a:lnSpc>
                <a:spcPct val="120000"/>
              </a:lnSpc>
            </a:pPr>
            <a:r>
              <a:rPr lang="en-US" sz="3000" b="1" dirty="0" smtClean="0">
                <a:hlinkClick r:id="rId2"/>
              </a:rPr>
              <a:t>muluyak@gmail.com</a:t>
            </a:r>
            <a:endParaRPr lang="en-US" sz="3000" b="1" dirty="0"/>
          </a:p>
          <a:p>
            <a:pPr>
              <a:lnSpc>
                <a:spcPct val="110000"/>
              </a:lnSpc>
            </a:pPr>
            <a:r>
              <a:rPr lang="en-US" sz="3000" b="1" dirty="0"/>
              <a:t>+256 772 820 565/704 887 896 </a:t>
            </a:r>
          </a:p>
        </p:txBody>
      </p:sp>
      <p:pic>
        <p:nvPicPr>
          <p:cNvPr id="5" name="Picture 4" descr="C:\Documents and Settings\umu\Desktop\DENTAL\images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040" y="26670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15920" y="260858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238391-6679-448F-8825-5FFD357BE1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07" r="1" b="5059"/>
          <a:stretch/>
        </p:blipFill>
        <p:spPr>
          <a:xfrm>
            <a:off x="533400" y="2608580"/>
            <a:ext cx="21336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82000" cy="10826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HOW TO AVOID FREQUENT VISITS TO A DENTIST IN THE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ERA OF COVID-19?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1"/>
            <a:ext cx="8534400" cy="411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Brushing at least twice a day with fluoridated tooth paste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Rinsing / gargling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Planned checkups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Fluoridation </a:t>
            </a:r>
          </a:p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Periodic scaling</a:t>
            </a:r>
            <a:r>
              <a:rPr 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Eat nutritious foods and balanced meals.</a:t>
            </a:r>
          </a:p>
          <a:p>
            <a:endParaRPr lang="en-US" sz="7000" dirty="0"/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56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dental conditions are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unable to go about their work normally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pain associated with the ailment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dental conditions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affect many people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different responsibilities, its believed that it equally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affects the labour force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society which substantially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affects numerous economic activities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Therefore, if dental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reduced, it can contribute to proper/complete mastication of food materials that increase the immunity of the patients and also maintain their beauty.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4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533400"/>
            <a:ext cx="6096000" cy="1371600"/>
          </a:xfrm>
        </p:spPr>
        <p:txBody>
          <a:bodyPr/>
          <a:lstStyle/>
          <a:p>
            <a:pPr eaLnBrk="1" hangingPunct="1"/>
            <a:r>
              <a:rPr lang="en-US" sz="6600" b="1" dirty="0">
                <a:solidFill>
                  <a:srgbClr val="000066"/>
                </a:solidFill>
                <a:latin typeface="Comic Sans MS" pitchFamily="66" charset="0"/>
              </a:rPr>
              <a:t>THANK YOU</a:t>
            </a:r>
          </a:p>
        </p:txBody>
      </p:sp>
      <p:pic>
        <p:nvPicPr>
          <p:cNvPr id="22533" name="Picture 4" descr="cla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2362200"/>
            <a:ext cx="5029200" cy="3581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20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A05EA-B9A3-4F18-ABD0-63333801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6581"/>
            <a:ext cx="7886700" cy="701674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COVID-19 AND DENTAL PRACTICE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(Kalenderian </a:t>
            </a:r>
            <a:r>
              <a:rPr kumimoji="0" lang="en-US" sz="40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et al.,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2022)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endParaRPr lang="en-UG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7B9751-F974-434D-B1FA-44F31DDE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68166"/>
            <a:ext cx="8191500" cy="4648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virus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profusely present in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nasopharyngeal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salivary secretions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spread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primarily through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respiratory droplets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 well as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fomites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Importantly, emerging evidence shows that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normal breathing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produce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small droplets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are subject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aerosol transport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viral particles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remain suspended in the air for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Some dental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procedures may lead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aerosol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42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A05EA-B9A3-4F18-ABD0-63333801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168397" cy="701674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COVID-19 AND DENTAL PRACTICE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endParaRPr lang="en-UG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7B9751-F974-434D-B1FA-44F31DDE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458200" cy="4648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Approx. 198,000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dentists shut down clinics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due to COVID-19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USA (Kalenderian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2022).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Majority of dentists knew dental clinics were source of infections.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70% of dentists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did not perform non-emergency procedures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during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pandemic (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Ahmadi, Ebrahimi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&amp; Ghorbani,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suggested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several strategies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decrease the risk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contagion. For example;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of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protective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(but prizes were high).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many dentists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reduced income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6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A05EA-B9A3-4F18-ABD0-63333801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97" y="533400"/>
            <a:ext cx="7886700" cy="1082674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CURRENT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SITUATION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lang="en-US" b="1" dirty="0" smtClean="0">
                <a:ln>
                  <a:noFill/>
                </a:ln>
                <a:solidFill>
                  <a:srgbClr val="FF0000"/>
                </a:solidFill>
                <a:latin typeface="Garamond" panose="02020404030301010803" pitchFamily="18" charset="0"/>
              </a:rPr>
              <a:t>(In ref. to 3</a:t>
            </a:r>
            <a:r>
              <a:rPr lang="en-US" b="1" baseline="30000" dirty="0" smtClean="0">
                <a:ln>
                  <a:noFill/>
                </a:ln>
                <a:solidFill>
                  <a:srgbClr val="FF0000"/>
                </a:solidFill>
                <a:latin typeface="Garamond" panose="02020404030301010803" pitchFamily="18" charset="0"/>
              </a:rPr>
              <a:t>rd</a:t>
            </a:r>
            <a:r>
              <a:rPr lang="en-US" b="1" dirty="0" smtClean="0">
                <a:ln>
                  <a:noFill/>
                </a:ln>
                <a:solidFill>
                  <a:srgbClr val="FF0000"/>
                </a:solidFill>
                <a:latin typeface="Garamond" panose="02020404030301010803" pitchFamily="18" charset="0"/>
              </a:rPr>
              <a:t> wave)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endParaRPr lang="en-UG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7B9751-F974-434D-B1FA-44F31DDE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7981950" cy="464820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Iganga District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DHO’s Office)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alerts: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2,580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*Cumulative tests:		2,203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*Cumulative positives: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617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*Cumulative HBC: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596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Recoveries: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*Cumulative admissions:	18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Deaths: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*Current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Admission:		00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en-US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Dentist – most of them are nurses, midwives, support staff &amp; admins.).</a:t>
            </a:r>
          </a:p>
          <a:p>
            <a:endParaRPr lang="en-UG" sz="2000" dirty="0"/>
          </a:p>
        </p:txBody>
      </p:sp>
    </p:spTree>
    <p:extLst>
      <p:ext uri="{BB962C8B-B14F-4D97-AF65-F5344CB8AC3E}">
        <p14:creationId xmlns:p14="http://schemas.microsoft.com/office/powerpoint/2010/main" val="3502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A05EA-B9A3-4F18-ABD0-63333801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7886700" cy="1082674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CURRENT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SITUATION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lang="en-US" b="1" dirty="0" smtClean="0">
                <a:ln>
                  <a:noFill/>
                </a:ln>
                <a:solidFill>
                  <a:srgbClr val="FF0000"/>
                </a:solidFill>
                <a:latin typeface="Garamond" panose="02020404030301010803" pitchFamily="18" charset="0"/>
              </a:rPr>
              <a:t>What is the situation there?</a:t>
            </a:r>
            <a:endParaRPr lang="en-UG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7B9751-F974-434D-B1FA-44F31DDE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362200"/>
            <a:ext cx="8915400" cy="441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people still observing the SOPs ? (HCs &amp; Public).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of the PPEs (esp. for HWs).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people embracing the vaccination exercise?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(R1 &amp; R2 vaccination, routine immunization, who is eligible?, single dose vs. double dose etc.).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Remuneration of HWs (also VHTs &amp; LCIs).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we still receive messages/information concerning COVID-19?</a:t>
            </a:r>
            <a:endParaRPr lang="en-U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59277"/>
            <a:ext cx="81534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DEFINITION(S)</a:t>
            </a:r>
            <a:br>
              <a:rPr lang="en-US" sz="3600" b="1" dirty="0" smtClean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8867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 times referred to as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 defined as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the optimal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functioning of the mouth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its tissues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in manner that preserves the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highest level of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self-esteem.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lvl="1"/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diseases and conditions are an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important public health concerns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because of their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high prevalence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their severity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public demand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for services because of their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impact on individuals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Documents and Settings\umu\My Documents\My Pictures\pictures of teeth with dental caries - Google Search_files\blank_data_003\220px-ToothMontage3.jpg">
            <a:extLst>
              <a:ext uri="{FF2B5EF4-FFF2-40B4-BE49-F238E27FC236}">
                <a16:creationId xmlns="" xmlns:a16="http://schemas.microsoft.com/office/drawing/2014/main" id="{2A6F3D64-E7F7-491D-9B40-0EBA6FED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8400" y="838200"/>
            <a:ext cx="25908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59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6868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DENTAL CHALLENGES EXPERIENCED </a:t>
            </a:r>
            <a:r>
              <a:rPr lang="en-US" sz="2800" b="1" dirty="0" smtClean="0">
                <a:latin typeface="+mn-lt"/>
              </a:rPr>
              <a:t>DURING </a:t>
            </a:r>
            <a:r>
              <a:rPr lang="en-US" sz="2800" b="1" dirty="0">
                <a:latin typeface="+mn-lt"/>
              </a:rPr>
              <a:t>THE COVID-19 </a:t>
            </a:r>
            <a:r>
              <a:rPr lang="en-US" sz="2800" b="1" dirty="0" smtClean="0">
                <a:latin typeface="+mn-lt"/>
              </a:rPr>
              <a:t>PANDEMIC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8675450" cy="4419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dental conditions </a:t>
            </a:r>
            <a:endParaRPr lang="en-US" sz="1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caries (commonly termed as </a:t>
            </a:r>
            <a:r>
              <a:rPr lang="en-US" sz="9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dental decay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Dependent on 4 elements/factors; </a:t>
            </a:r>
            <a:r>
              <a:rPr lang="en-US" sz="9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sugar, time, bacteria &amp; tooth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Pulpitis (acute or chronic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Tooth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sensitivity. 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(Extraction, restorative &amp; </a:t>
            </a: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endodontic treatments).</a:t>
            </a:r>
            <a:endParaRPr lang="en-US" sz="5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Gingivitis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exhibits symptoms of </a:t>
            </a:r>
            <a:r>
              <a:rPr lang="en-US" sz="9600" u="sng" dirty="0"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600" u="sng" dirty="0">
                <a:latin typeface="Arial" panose="020B0604020202020204" pitchFamily="34" charset="0"/>
                <a:cs typeface="Arial" panose="020B0604020202020204" pitchFamily="34" charset="0"/>
              </a:rPr>
              <a:t>swelling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Attributed to </a:t>
            </a:r>
            <a:r>
              <a:rPr lang="en-US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poor oral hygiene (accumulation of plaque)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trauma.  </a:t>
            </a:r>
          </a:p>
          <a:p>
            <a:pPr lvl="2"/>
            <a:r>
              <a:rPr lang="en-US" sz="7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Scaling, change of brushes, motion of brushes when brushing, drugs) </a:t>
            </a:r>
            <a:endParaRPr lang="en-US" sz="7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Documents and Settings\umu\My Documents\My Pictures\pictures of teeth with dental caries - Google Search_files\blank_data_003\220px-ToothMontage3.jpg">
            <a:extLst>
              <a:ext uri="{FF2B5EF4-FFF2-40B4-BE49-F238E27FC236}">
                <a16:creationId xmlns="" xmlns:a16="http://schemas.microsoft.com/office/drawing/2014/main" id="{2A6F3D64-E7F7-491D-9B40-0EBA6FED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69868" y="990618"/>
            <a:ext cx="1934183" cy="132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17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DENTAL CHALLENGES EXPERIENCED </a:t>
            </a:r>
            <a:r>
              <a:rPr lang="en-US" sz="2800" b="1" dirty="0" smtClean="0">
                <a:latin typeface="+mn-lt"/>
              </a:rPr>
              <a:t>DURING </a:t>
            </a:r>
            <a:r>
              <a:rPr lang="en-US" sz="2800" b="1" dirty="0">
                <a:latin typeface="+mn-lt"/>
              </a:rPr>
              <a:t>THE COVID-19 </a:t>
            </a:r>
            <a:r>
              <a:rPr lang="en-US" sz="2800" b="1" dirty="0" smtClean="0">
                <a:latin typeface="+mn-lt"/>
              </a:rPr>
              <a:t>PANDEMIC</a:t>
            </a:r>
            <a:br>
              <a:rPr lang="en-US" sz="2800" b="1" dirty="0" smtClean="0">
                <a:latin typeface="+mn-lt"/>
              </a:rPr>
            </a:b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dental conditions cont..</a:t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8" y="2316181"/>
            <a:ext cx="8382000" cy="49096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Periodontal disease (it’s suppression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gingivitis). 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Destruction of the ligaments &amp; alveolar bone. </a:t>
            </a:r>
          </a:p>
          <a:p>
            <a:pPr lvl="2"/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</a:t>
            </a:r>
            <a:r>
              <a:rPr lang="en-US" sz="6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risk of stroke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 and others. </a:t>
            </a:r>
          </a:p>
          <a:p>
            <a:pPr lvl="3"/>
            <a:r>
              <a:rPr lang="en-US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management (like for gingivitis)</a:t>
            </a:r>
          </a:p>
          <a:p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Accidents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(dental fractures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GBV, runs with security, overloading etc.)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5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en-US" sz="5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wiring &amp; drugs.</a:t>
            </a:r>
            <a:endParaRPr lang="en-US" sz="5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Cosmetics</a:t>
            </a:r>
          </a:p>
          <a:p>
            <a:pPr lvl="1"/>
            <a:r>
              <a:rPr lang="en-US" sz="5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Prosthodontics (deals with replacement of missing teeth).</a:t>
            </a:r>
          </a:p>
          <a:p>
            <a:pPr lvl="2"/>
            <a:r>
              <a:rPr lang="en-US" sz="5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crowns, bridges or dentures (fixed or removable).</a:t>
            </a:r>
          </a:p>
          <a:p>
            <a:pPr lvl="2"/>
            <a:r>
              <a:rPr lang="en-US" sz="5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braces </a:t>
            </a:r>
            <a:endParaRPr lang="en-US" sz="5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Documents and Settings\umu\My Documents\My Pictures\pictures of teeth with dental caries - Google Search_files\blank_data_003\220px-ToothMontage3.jpg">
            <a:extLst>
              <a:ext uri="{FF2B5EF4-FFF2-40B4-BE49-F238E27FC236}">
                <a16:creationId xmlns="" xmlns:a16="http://schemas.microsoft.com/office/drawing/2014/main" id="{2A6F3D64-E7F7-491D-9B40-0EBA6FED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69868" y="990618"/>
            <a:ext cx="1934183" cy="132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67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866"/>
            <a:ext cx="8229600" cy="130386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WHAT IS SO UNIQUE WITH DENTAL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PRACTIONERS EVEN BEFORE COVID-19?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2200"/>
            <a:ext cx="78867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practice for dentists (protect themselves &amp; patients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Hand washing every after a patient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of gloves every after a patient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Wearing masks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Wearing of gowns.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goggles (face shields).</a:t>
            </a:r>
          </a:p>
        </p:txBody>
      </p:sp>
    </p:spTree>
    <p:extLst>
      <p:ext uri="{BB962C8B-B14F-4D97-AF65-F5344CB8AC3E}">
        <p14:creationId xmlns:p14="http://schemas.microsoft.com/office/powerpoint/2010/main" val="3983423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4194</TotalTime>
  <Words>681</Words>
  <Application>Microsoft Office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Calibri</vt:lpstr>
      <vt:lpstr>Comic Sans MS</vt:lpstr>
      <vt:lpstr>Courier New</vt:lpstr>
      <vt:lpstr>Garamond</vt:lpstr>
      <vt:lpstr>Organic</vt:lpstr>
      <vt:lpstr>COVID-19 PANDEMIC &amp; COMMON DENTAL CHALLENGES </vt:lpstr>
      <vt:lpstr>COVID-19 AND DENTAL PRACTICE (Kalenderian et al., 2022)  </vt:lpstr>
      <vt:lpstr>COVID-19 AND DENTAL PRACTICE  </vt:lpstr>
      <vt:lpstr>CURRENT SITUATION (In ref. to 3rd wave) </vt:lpstr>
      <vt:lpstr>CURRENT SITUATION What is the situation there?</vt:lpstr>
      <vt:lpstr>DEFINITION(S) </vt:lpstr>
      <vt:lpstr>DENTAL CHALLENGES EXPERIENCED DURING THE COVID-19 PANDEMIC</vt:lpstr>
      <vt:lpstr>DENTAL CHALLENGES EXPERIENCED DURING THE COVID-19 PANDEMIC Common dental conditions cont.. </vt:lpstr>
      <vt:lpstr>WHAT IS SO UNIQUE WITH DENTAL PRACTIONERS EVEN BEFORE COVID-19?</vt:lpstr>
      <vt:lpstr>HOW TO AVOID FREQUENT VISITS TO A DENTIST IN THE ERA OF COVID-19?</vt:lpstr>
      <vt:lpstr>CONCLUSION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 JOINT POLITICAL MONITORING AND SUPERVISION</dc:title>
  <dc:creator>MUNAFU</dc:creator>
  <cp:lastModifiedBy>DR. KHARIM MULUYA</cp:lastModifiedBy>
  <cp:revision>155</cp:revision>
  <dcterms:created xsi:type="dcterms:W3CDTF">2022-03-05T07:25:07Z</dcterms:created>
  <dcterms:modified xsi:type="dcterms:W3CDTF">2022-04-01T16:53:27Z</dcterms:modified>
</cp:coreProperties>
</file>